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7" r:id="rId2"/>
    <p:sldId id="268" r:id="rId3"/>
    <p:sldId id="269" r:id="rId4"/>
    <p:sldId id="271" r:id="rId5"/>
    <p:sldId id="272" r:id="rId6"/>
    <p:sldId id="274" r:id="rId7"/>
    <p:sldId id="264" r:id="rId8"/>
    <p:sldId id="266" r:id="rId9"/>
    <p:sldId id="273" r:id="rId10"/>
    <p:sldId id="258" r:id="rId11"/>
    <p:sldId id="299" r:id="rId12"/>
    <p:sldId id="259" r:id="rId13"/>
    <p:sldId id="261" r:id="rId14"/>
    <p:sldId id="257" r:id="rId15"/>
    <p:sldId id="262" r:id="rId16"/>
    <p:sldId id="263" r:id="rId17"/>
    <p:sldId id="297" r:id="rId18"/>
    <p:sldId id="298" r:id="rId19"/>
    <p:sldId id="303" r:id="rId20"/>
    <p:sldId id="276" r:id="rId21"/>
    <p:sldId id="279" r:id="rId22"/>
    <p:sldId id="312" r:id="rId23"/>
    <p:sldId id="304" r:id="rId24"/>
    <p:sldId id="306" r:id="rId25"/>
    <p:sldId id="307" r:id="rId26"/>
    <p:sldId id="311" r:id="rId27"/>
    <p:sldId id="308" r:id="rId28"/>
    <p:sldId id="305" r:id="rId29"/>
    <p:sldId id="309"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0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2"/>
    <p:restoredTop sz="65827"/>
  </p:normalViewPr>
  <p:slideViewPr>
    <p:cSldViewPr snapToGrid="0">
      <p:cViewPr varScale="1">
        <p:scale>
          <a:sx n="83" d="100"/>
          <a:sy n="83"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8447B-21DA-C14B-8670-A0EC0E7C4FF8}" type="datetimeFigureOut">
              <a:rPr lang="en-BE" smtClean="0"/>
              <a:t>21/01/2025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81410-5F61-C247-9B70-F663CDE0B230}" type="slidenum">
              <a:rPr lang="en-BE" smtClean="0"/>
              <a:t>‹#›</a:t>
            </a:fld>
            <a:endParaRPr lang="en-BE"/>
          </a:p>
        </p:txBody>
      </p:sp>
    </p:spTree>
    <p:extLst>
      <p:ext uri="{BB962C8B-B14F-4D97-AF65-F5344CB8AC3E}">
        <p14:creationId xmlns:p14="http://schemas.microsoft.com/office/powerpoint/2010/main" val="274453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ldrgKjSR-lk&amp;list=PLZ9NgFYEMxp72Zo0yrTNS6utAXxYpqNGl&amp;index=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afternoon dear All</a:t>
            </a:r>
          </a:p>
          <a:p>
            <a:r>
              <a:rPr lang="en-BE" dirty="0"/>
              <a:t>Welcome to the class </a:t>
            </a:r>
            <a:r>
              <a:rPr lang="en-GB" b="0" i="0" dirty="0">
                <a:solidFill>
                  <a:srgbClr val="000000"/>
                </a:solidFill>
                <a:effectLst/>
                <a:latin typeface="Titillium Web" panose="020F0502020204030204" pitchFamily="34" charset="0"/>
              </a:rPr>
              <a:t>Software Product Design and Development 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tillium Web" panose="020F0502020204030204" pitchFamily="34" charset="0"/>
              </a:rPr>
              <a:t>My name is </a:t>
            </a:r>
            <a:r>
              <a:rPr lang="en-GB" b="0" i="0" dirty="0" err="1">
                <a:solidFill>
                  <a:srgbClr val="000000"/>
                </a:solidFill>
                <a:effectLst/>
                <a:latin typeface="Titillium Web" panose="020F0502020204030204" pitchFamily="34" charset="0"/>
              </a:rPr>
              <a:t>Dr.</a:t>
            </a:r>
            <a:r>
              <a:rPr lang="en-GB" b="0" i="0" dirty="0">
                <a:solidFill>
                  <a:srgbClr val="000000"/>
                </a:solidFill>
                <a:effectLst/>
                <a:latin typeface="Titillium Web" panose="020F0502020204030204" pitchFamily="34" charset="0"/>
              </a:rPr>
              <a:t> John Businge and the professor responsible for this class. I am so exited to be taking you in this class</a:t>
            </a:r>
          </a:p>
          <a:p>
            <a:r>
              <a:rPr lang="en-GB" b="0" i="0" dirty="0">
                <a:solidFill>
                  <a:srgbClr val="000000"/>
                </a:solidFill>
                <a:effectLst/>
                <a:latin typeface="Titillium Web" panose="020F0502020204030204" pitchFamily="34" charset="0"/>
              </a:rPr>
              <a:t>Attendance is not compulsory. However, it would be nice if you attend you can influence what we are going to discuss and how we are going to discuss it</a:t>
            </a:r>
          </a:p>
          <a:p>
            <a:r>
              <a:rPr lang="en-GB" b="0" i="0" dirty="0">
                <a:solidFill>
                  <a:srgbClr val="000000"/>
                </a:solidFill>
                <a:effectLst/>
                <a:latin typeface="Titillium Web" panose="020F0502020204030204" pitchFamily="34" charset="0"/>
              </a:rPr>
              <a:t>This class will be physical</a:t>
            </a:r>
          </a:p>
        </p:txBody>
      </p:sp>
      <p:sp>
        <p:nvSpPr>
          <p:cNvPr id="4" name="Slide Number Placeholder 3"/>
          <p:cNvSpPr>
            <a:spLocks noGrp="1"/>
          </p:cNvSpPr>
          <p:nvPr>
            <p:ph type="sldNum" sz="quarter" idx="5"/>
          </p:nvPr>
        </p:nvSpPr>
        <p:spPr/>
        <p:txBody>
          <a:bodyPr/>
          <a:lstStyle/>
          <a:p>
            <a:fld id="{9D0EB0F8-85EF-E548-A1A5-FE8AC5357EA0}" type="slidenum">
              <a:rPr lang="en-BE" smtClean="0"/>
              <a:t>1</a:t>
            </a:fld>
            <a:endParaRPr lang="en-BE"/>
          </a:p>
        </p:txBody>
      </p:sp>
    </p:spTree>
    <p:extLst>
      <p:ext uri="{BB962C8B-B14F-4D97-AF65-F5344CB8AC3E}">
        <p14:creationId xmlns:p14="http://schemas.microsoft.com/office/powerpoint/2010/main" val="210733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previous slide you can see that there are a lot of developers involved.</a:t>
            </a:r>
          </a:p>
        </p:txBody>
      </p:sp>
      <p:sp>
        <p:nvSpPr>
          <p:cNvPr id="4" name="Slide Number Placeholder 3"/>
          <p:cNvSpPr>
            <a:spLocks noGrp="1"/>
          </p:cNvSpPr>
          <p:nvPr>
            <p:ph type="sldNum" sz="quarter" idx="5"/>
          </p:nvPr>
        </p:nvSpPr>
        <p:spPr/>
        <p:txBody>
          <a:bodyPr/>
          <a:lstStyle/>
          <a:p>
            <a:fld id="{D5181410-5F61-C247-9B70-F663CDE0B230}" type="slidenum">
              <a:rPr lang="en-BE" smtClean="0"/>
              <a:t>10</a:t>
            </a:fld>
            <a:endParaRPr lang="en-BE"/>
          </a:p>
        </p:txBody>
      </p:sp>
    </p:spTree>
    <p:extLst>
      <p:ext uri="{BB962C8B-B14F-4D97-AF65-F5344CB8AC3E}">
        <p14:creationId xmlns:p14="http://schemas.microsoft.com/office/powerpoint/2010/main" val="408406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 month after the Spring class 472, I conducted a survey with the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One of the aims of the survey was to learn from the students how they managed to cope up with team challeges.</a:t>
            </a:r>
          </a:p>
          <a:p>
            <a:endParaRPr lang="en-BE" dirty="0"/>
          </a:p>
        </p:txBody>
      </p:sp>
      <p:sp>
        <p:nvSpPr>
          <p:cNvPr id="4" name="Slide Number Placeholder 3"/>
          <p:cNvSpPr>
            <a:spLocks noGrp="1"/>
          </p:cNvSpPr>
          <p:nvPr>
            <p:ph type="sldNum" sz="quarter" idx="5"/>
          </p:nvPr>
        </p:nvSpPr>
        <p:spPr/>
        <p:txBody>
          <a:bodyPr/>
          <a:lstStyle/>
          <a:p>
            <a:fld id="{9BAB3117-5ED7-3C4F-A44D-5199A537B35F}" type="slidenum">
              <a:rPr lang="en-BE" smtClean="0"/>
              <a:t>11</a:t>
            </a:fld>
            <a:endParaRPr lang="en-BE"/>
          </a:p>
        </p:txBody>
      </p:sp>
    </p:spTree>
    <p:extLst>
      <p:ext uri="{BB962C8B-B14F-4D97-AF65-F5344CB8AC3E}">
        <p14:creationId xmlns:p14="http://schemas.microsoft.com/office/powerpoint/2010/main" val="114028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With social coding, repositories are public, and everyone is encouraged to fork the code  and contribute. </a:t>
            </a:r>
          </a:p>
          <a:p>
            <a:pPr algn="l"/>
            <a:r>
              <a:rPr lang="en-GB" b="0" i="0" dirty="0">
                <a:solidFill>
                  <a:srgbClr val="333333"/>
                </a:solidFill>
                <a:effectLst/>
                <a:latin typeface="OpenSans"/>
              </a:rPr>
              <a:t>Git is a version control system</a:t>
            </a:r>
          </a:p>
          <a:p>
            <a:pPr algn="l"/>
            <a:r>
              <a:rPr lang="en-GB" b="0" i="0" dirty="0">
                <a:solidFill>
                  <a:srgbClr val="333333"/>
                </a:solidFill>
                <a:effectLst/>
                <a:latin typeface="OpenSans"/>
              </a:rPr>
              <a:t>GitHub is a webhosting for Git</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12</a:t>
            </a:fld>
            <a:endParaRPr lang="en-BE"/>
          </a:p>
        </p:txBody>
      </p:sp>
    </p:spTree>
    <p:extLst>
      <p:ext uri="{BB962C8B-B14F-4D97-AF65-F5344CB8AC3E}">
        <p14:creationId xmlns:p14="http://schemas.microsoft.com/office/powerpoint/2010/main" val="279888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say, you see a component, it’s 80% of what you need, but there are some missing </a:t>
            </a:r>
          </a:p>
          <a:p>
            <a:pPr algn="l"/>
            <a:r>
              <a:rPr lang="en-GB" b="0" i="0" dirty="0">
                <a:solidFill>
                  <a:srgbClr val="333333"/>
                </a:solidFill>
                <a:effectLst/>
                <a:latin typeface="OpenSans"/>
              </a:rPr>
              <a:t>features. </a:t>
            </a:r>
          </a:p>
          <a:p>
            <a:pPr algn="l"/>
            <a:r>
              <a:rPr lang="en-GB" b="0" i="0" dirty="0">
                <a:solidFill>
                  <a:srgbClr val="333333"/>
                </a:solidFill>
                <a:effectLst/>
                <a:latin typeface="OpenSans"/>
              </a:rPr>
              <a:t>How do you add those missing features? </a:t>
            </a:r>
          </a:p>
          <a:p>
            <a:pPr algn="l"/>
            <a:r>
              <a:rPr lang="en-GB" b="0" i="0" dirty="0">
                <a:solidFill>
                  <a:srgbClr val="333333"/>
                </a:solidFill>
                <a:effectLst/>
                <a:latin typeface="OpenSans"/>
              </a:rPr>
              <a:t>You now have a decision to make: </a:t>
            </a:r>
          </a:p>
          <a:p>
            <a:pPr algn="l"/>
            <a:r>
              <a:rPr lang="en-GB" b="0" i="0" dirty="0">
                <a:solidFill>
                  <a:srgbClr val="333333"/>
                </a:solidFill>
                <a:effectLst/>
                <a:latin typeface="OpenSans"/>
              </a:rPr>
              <a:t>Do you make a feature request to the repo owner for a new feature and risk that your </a:t>
            </a:r>
          </a:p>
          <a:p>
            <a:pPr algn="l"/>
            <a:r>
              <a:rPr lang="en-GB" b="0" i="0" dirty="0">
                <a:solidFill>
                  <a:srgbClr val="333333"/>
                </a:solidFill>
                <a:effectLst/>
                <a:latin typeface="OpenSans"/>
              </a:rPr>
              <a:t>request will be at the bottom of their priority list? </a:t>
            </a:r>
          </a:p>
          <a:p>
            <a:pPr algn="l"/>
            <a:r>
              <a:rPr lang="en-GB" b="0" i="0" dirty="0">
                <a:solidFill>
                  <a:srgbClr val="333333"/>
                </a:solidFill>
                <a:effectLst/>
                <a:latin typeface="OpenSans"/>
              </a:rPr>
              <a:t>Or worse, their funding gets cut, and your request will be cut out first. </a:t>
            </a:r>
          </a:p>
          <a:p>
            <a:pPr algn="l"/>
            <a:r>
              <a:rPr lang="en-GB" b="0" i="0" dirty="0">
                <a:solidFill>
                  <a:srgbClr val="333333"/>
                </a:solidFill>
                <a:effectLst/>
                <a:latin typeface="OpenSans"/>
              </a:rPr>
              <a:t>Or do you rebuild 100% of the code just to get the 20% that you need so as not to have </a:t>
            </a:r>
          </a:p>
          <a:p>
            <a:pPr algn="l"/>
            <a:r>
              <a:rPr lang="en-GB" b="0" i="0" dirty="0">
                <a:solidFill>
                  <a:srgbClr val="333333"/>
                </a:solidFill>
                <a:effectLst/>
                <a:latin typeface="OpenSans"/>
              </a:rPr>
              <a:t>a dependency on another team? </a:t>
            </a:r>
          </a:p>
          <a:p>
            <a:pPr algn="l"/>
            <a:r>
              <a:rPr lang="en-GB" b="0" i="0" dirty="0">
                <a:solidFill>
                  <a:srgbClr val="333333"/>
                </a:solidFill>
                <a:effectLst/>
                <a:latin typeface="OpenSans"/>
              </a:rPr>
              <a:t>It’s sad to report, but many teams select the latter and re-invent the entire wheel </a:t>
            </a:r>
          </a:p>
          <a:p>
            <a:pPr algn="l"/>
            <a:r>
              <a:rPr lang="en-GB" b="0" i="0" dirty="0">
                <a:solidFill>
                  <a:srgbClr val="333333"/>
                </a:solidFill>
                <a:effectLst/>
                <a:latin typeface="OpenSans"/>
              </a:rPr>
              <a:t>just to get the functionality they need. </a:t>
            </a:r>
          </a:p>
          <a:p>
            <a:pPr algn="l"/>
            <a:r>
              <a:rPr lang="en-GB" b="0" i="0" dirty="0">
                <a:solidFill>
                  <a:srgbClr val="333333"/>
                </a:solidFill>
                <a:effectLst/>
                <a:latin typeface="OpenSans"/>
              </a:rPr>
              <a:t>This is a huge waste of resources for any company, but it happens all the time. </a:t>
            </a:r>
          </a:p>
          <a:p>
            <a:pPr algn="l"/>
            <a:r>
              <a:rPr lang="en-GB" b="0" i="0" dirty="0">
                <a:solidFill>
                  <a:srgbClr val="333333"/>
                </a:solidFill>
                <a:effectLst/>
                <a:latin typeface="OpenSans"/>
              </a:rPr>
              <a:t>How does adopting social coding principles solve this?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13</a:t>
            </a:fld>
            <a:endParaRPr lang="en-BE"/>
          </a:p>
        </p:txBody>
      </p:sp>
    </p:spTree>
    <p:extLst>
      <p:ext uri="{BB962C8B-B14F-4D97-AF65-F5344CB8AC3E}">
        <p14:creationId xmlns:p14="http://schemas.microsoft.com/office/powerpoint/2010/main" val="341569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You discuss the new feature with the repo owner, and you agree to develop it for them. </a:t>
            </a:r>
          </a:p>
          <a:p>
            <a:pPr algn="l"/>
            <a:r>
              <a:rPr lang="en-GB" b="0" i="0" dirty="0">
                <a:solidFill>
                  <a:srgbClr val="333333"/>
                </a:solidFill>
                <a:effectLst/>
                <a:latin typeface="OpenSans"/>
              </a:rPr>
              <a:t>This allows you to leverage everything that they've done and add the feature that you need. </a:t>
            </a:r>
          </a:p>
          <a:p>
            <a:pPr algn="l"/>
            <a:r>
              <a:rPr lang="en-GB" b="0" i="0" dirty="0">
                <a:solidFill>
                  <a:srgbClr val="333333"/>
                </a:solidFill>
                <a:effectLst/>
                <a:latin typeface="OpenSans"/>
              </a:rPr>
              <a:t>You open up a GitHub Issue and you assign it to yourself so that everyone knows you’re  working on it. </a:t>
            </a:r>
          </a:p>
          <a:p>
            <a:pPr algn="l"/>
            <a:r>
              <a:rPr lang="en-GB" b="0" i="0" dirty="0">
                <a:solidFill>
                  <a:srgbClr val="333333"/>
                </a:solidFill>
                <a:effectLst/>
                <a:latin typeface="OpenSans"/>
              </a:rPr>
              <a:t>Then you fork the repo, create a branch, and make your changes</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14</a:t>
            </a:fld>
            <a:endParaRPr lang="en-BE"/>
          </a:p>
        </p:txBody>
      </p:sp>
    </p:spTree>
    <p:extLst>
      <p:ext uri="{BB962C8B-B14F-4D97-AF65-F5344CB8AC3E}">
        <p14:creationId xmlns:p14="http://schemas.microsoft.com/office/powerpoint/2010/main" val="37334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15</a:t>
            </a:fld>
            <a:endParaRPr lang="en-BE"/>
          </a:p>
        </p:txBody>
      </p:sp>
    </p:spTree>
    <p:extLst>
      <p:ext uri="{BB962C8B-B14F-4D97-AF65-F5344CB8AC3E}">
        <p14:creationId xmlns:p14="http://schemas.microsoft.com/office/powerpoint/2010/main" val="390234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you create a pull request to request that your changes be reviewed. </a:t>
            </a:r>
          </a:p>
          <a:p>
            <a:pPr algn="l"/>
            <a:r>
              <a:rPr lang="en-GB" b="0" i="0" dirty="0">
                <a:solidFill>
                  <a:srgbClr val="333333"/>
                </a:solidFill>
                <a:effectLst/>
                <a:latin typeface="OpenSans"/>
              </a:rPr>
              <a:t>The pull request will be reviewed and if the code is complete and meets the standards </a:t>
            </a:r>
          </a:p>
          <a:p>
            <a:pPr algn="l"/>
            <a:r>
              <a:rPr lang="en-GB" b="0" i="0" dirty="0">
                <a:solidFill>
                  <a:srgbClr val="333333"/>
                </a:solidFill>
                <a:effectLst/>
                <a:latin typeface="OpenSans"/>
              </a:rPr>
              <a:t>set out by the team, it will be merged back into the master branch and become </a:t>
            </a:r>
          </a:p>
          <a:p>
            <a:pPr algn="l"/>
            <a:r>
              <a:rPr lang="en-GB" b="0" i="0" dirty="0">
                <a:solidFill>
                  <a:srgbClr val="333333"/>
                </a:solidFill>
                <a:effectLst/>
                <a:latin typeface="OpenSans"/>
              </a:rPr>
              <a:t>part of the original GitHub repository.</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16</a:t>
            </a:fld>
            <a:endParaRPr lang="en-BE"/>
          </a:p>
        </p:txBody>
      </p:sp>
    </p:spTree>
    <p:extLst>
      <p:ext uri="{BB962C8B-B14F-4D97-AF65-F5344CB8AC3E}">
        <p14:creationId xmlns:p14="http://schemas.microsoft.com/office/powerpoint/2010/main" val="154062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18</a:t>
            </a:fld>
            <a:endParaRPr lang="en-BE"/>
          </a:p>
        </p:txBody>
      </p:sp>
    </p:spTree>
    <p:extLst>
      <p:ext uri="{BB962C8B-B14F-4D97-AF65-F5344CB8AC3E}">
        <p14:creationId xmlns:p14="http://schemas.microsoft.com/office/powerpoint/2010/main" val="3683504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let me give you a brief about myself</a:t>
            </a:r>
          </a:p>
        </p:txBody>
      </p:sp>
      <p:sp>
        <p:nvSpPr>
          <p:cNvPr id="4" name="Slide Number Placeholder 3"/>
          <p:cNvSpPr>
            <a:spLocks noGrp="1"/>
          </p:cNvSpPr>
          <p:nvPr>
            <p:ph type="sldNum" sz="quarter" idx="5"/>
          </p:nvPr>
        </p:nvSpPr>
        <p:spPr/>
        <p:txBody>
          <a:bodyPr/>
          <a:lstStyle/>
          <a:p>
            <a:fld id="{9D0EB0F8-85EF-E548-A1A5-FE8AC5357EA0}" type="slidenum">
              <a:rPr lang="en-BE" smtClean="0"/>
              <a:t>2</a:t>
            </a:fld>
            <a:endParaRPr lang="en-BE"/>
          </a:p>
        </p:txBody>
      </p:sp>
    </p:spTree>
    <p:extLst>
      <p:ext uri="{BB962C8B-B14F-4D97-AF65-F5344CB8AC3E}">
        <p14:creationId xmlns:p14="http://schemas.microsoft.com/office/powerpoint/2010/main" val="278684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20</a:t>
            </a:fld>
            <a:endParaRPr lang="en-BE"/>
          </a:p>
        </p:txBody>
      </p:sp>
    </p:spTree>
    <p:extLst>
      <p:ext uri="{BB962C8B-B14F-4D97-AF65-F5344CB8AC3E}">
        <p14:creationId xmlns:p14="http://schemas.microsoft.com/office/powerpoint/2010/main" val="13254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21</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GB" b="0" i="0" dirty="0">
                <a:solidFill>
                  <a:srgbClr val="333333"/>
                </a:solidFill>
                <a:effectLst/>
                <a:latin typeface="OpenSans"/>
              </a:rPr>
              <a:t>In TDD, you first write a test case for the code you wish you had.  You don’t start by writing the code. You write the test cases first. </a:t>
            </a:r>
          </a:p>
          <a:p>
            <a:pPr marL="228600" indent="-228600" algn="l">
              <a:buAutoNum type="arabicPeriod"/>
            </a:pPr>
            <a:r>
              <a:rPr lang="en-GB" b="0" i="0" dirty="0">
                <a:solidFill>
                  <a:srgbClr val="333333"/>
                </a:solidFill>
                <a:effectLst/>
                <a:latin typeface="OpenSans"/>
              </a:rPr>
              <a:t>Second, you write the code to make that test case pass. </a:t>
            </a:r>
          </a:p>
          <a:p>
            <a:pPr marL="228600" indent="-228600" algn="l">
              <a:buAutoNum type="arabicPeriod"/>
            </a:pPr>
            <a:r>
              <a:rPr lang="en-GB" b="0" i="0" dirty="0">
                <a:solidFill>
                  <a:srgbClr val="333333"/>
                </a:solidFill>
                <a:effectLst/>
                <a:latin typeface="OpenSans"/>
              </a:rPr>
              <a:t>And then third, you refactor the code to make it more robust, knowing that the test cases will let you know if you change the code’s behaviour.</a:t>
            </a:r>
          </a:p>
          <a:p>
            <a:pPr marL="228600" indent="-228600" algn="l">
              <a:buAutoNum type="arabicPeriod"/>
            </a:pPr>
            <a:r>
              <a:rPr lang="en-GB" b="0" i="0" dirty="0">
                <a:solidFill>
                  <a:srgbClr val="333333"/>
                </a:solidFill>
                <a:effectLst/>
                <a:latin typeface="OpenSans"/>
              </a:rPr>
              <a:t>And finally, refactor that code to make it more robust knowing that the test case will let you know if you change the behaviour of the code.</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22</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BE" dirty="0"/>
          </a:p>
        </p:txBody>
      </p:sp>
      <p:sp>
        <p:nvSpPr>
          <p:cNvPr id="4" name="Slide Number Placeholder 3"/>
          <p:cNvSpPr>
            <a:spLocks noGrp="1"/>
          </p:cNvSpPr>
          <p:nvPr>
            <p:ph type="sldNum" sz="quarter" idx="5"/>
          </p:nvPr>
        </p:nvSpPr>
        <p:spPr/>
        <p:txBody>
          <a:bodyPr/>
          <a:lstStyle/>
          <a:p>
            <a:fld id="{87019EC6-10EB-8B41-B3C9-3D7B5479879B}" type="slidenum">
              <a:rPr lang="en-BE" smtClean="0"/>
              <a:t>23</a:t>
            </a:fld>
            <a:endParaRPr lang="en-BE"/>
          </a:p>
        </p:txBody>
      </p:sp>
    </p:spTree>
    <p:extLst>
      <p:ext uri="{BB962C8B-B14F-4D97-AF65-F5344CB8AC3E}">
        <p14:creationId xmlns:p14="http://schemas.microsoft.com/office/powerpoint/2010/main" val="124091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25</a:t>
            </a:fld>
            <a:endParaRPr lang="en-US"/>
          </a:p>
        </p:txBody>
      </p:sp>
    </p:spTree>
    <p:extLst>
      <p:ext uri="{BB962C8B-B14F-4D97-AF65-F5344CB8AC3E}">
        <p14:creationId xmlns:p14="http://schemas.microsoft.com/office/powerpoint/2010/main" val="3863183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Open Sans" panose="020B0606030504020204" pitchFamily="34" charset="0"/>
              </a:rPr>
              <a:t>The initial hype around using LLMs for software development has already started to cool down</a:t>
            </a:r>
          </a:p>
          <a:p>
            <a:r>
              <a:rPr lang="en-GB" b="0" i="0" dirty="0">
                <a:effectLst/>
                <a:latin typeface="Open Sans" panose="020B0606030504020204" pitchFamily="34" charset="0"/>
              </a:rPr>
              <a:t>The conversation has shifted from expecting LLMs to replace software developers (i.e., artificial intelligence) to considering LLMs as partners and focusing on where to best apply them (i.e., </a:t>
            </a:r>
            <a:r>
              <a:rPr lang="en-GB" b="0" i="0" dirty="0">
                <a:effectLst/>
                <a:latin typeface="Open Sans" panose="020B0606030504020204" pitchFamily="34" charset="0"/>
                <a:hlinkClick r:id="rId3"/>
              </a:rPr>
              <a:t>augmented intelligence</a:t>
            </a:r>
            <a:r>
              <a:rPr lang="en-GB" b="0" i="0" dirty="0">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83E35761-B443-A74D-9BA5-3B6258AF7342}" type="slidenum">
              <a:rPr lang="en-US" smtClean="0"/>
              <a:t>26</a:t>
            </a:fld>
            <a:endParaRPr lang="en-US"/>
          </a:p>
        </p:txBody>
      </p:sp>
    </p:spTree>
    <p:extLst>
      <p:ext uri="{BB962C8B-B14F-4D97-AF65-F5344CB8AC3E}">
        <p14:creationId xmlns:p14="http://schemas.microsoft.com/office/powerpoint/2010/main" val="219594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Traceability automation. Software and system traceability refers to the ability to establish and maintain relationships between software artifacts, such as requirements, design definitions, code, and test cases, for product querying and development support.</a:t>
            </a:r>
            <a:endParaRPr lang="en-US" i="0" dirty="0"/>
          </a:p>
        </p:txBody>
      </p:sp>
      <p:sp>
        <p:nvSpPr>
          <p:cNvPr id="4" name="Slide Number Placeholder 3"/>
          <p:cNvSpPr>
            <a:spLocks noGrp="1"/>
          </p:cNvSpPr>
          <p:nvPr>
            <p:ph type="sldNum" sz="quarter" idx="5"/>
          </p:nvPr>
        </p:nvSpPr>
        <p:spPr/>
        <p:txBody>
          <a:bodyPr/>
          <a:lstStyle/>
          <a:p>
            <a:fld id="{83E35761-B443-A74D-9BA5-3B6258AF7342}" type="slidenum">
              <a:rPr lang="en-US" smtClean="0"/>
              <a:t>27</a:t>
            </a:fld>
            <a:endParaRPr lang="en-US"/>
          </a:p>
        </p:txBody>
      </p:sp>
    </p:spTree>
    <p:extLst>
      <p:ext uri="{BB962C8B-B14F-4D97-AF65-F5344CB8AC3E}">
        <p14:creationId xmlns:p14="http://schemas.microsoft.com/office/powerpoint/2010/main" val="761380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28</a:t>
            </a:fld>
            <a:endParaRPr lang="en-BE"/>
          </a:p>
        </p:txBody>
      </p:sp>
    </p:spTree>
    <p:extLst>
      <p:ext uri="{BB962C8B-B14F-4D97-AF65-F5344CB8AC3E}">
        <p14:creationId xmlns:p14="http://schemas.microsoft.com/office/powerpoint/2010/main" val="316478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discuss the boreing stuff about administation.</a:t>
            </a:r>
          </a:p>
        </p:txBody>
      </p:sp>
      <p:sp>
        <p:nvSpPr>
          <p:cNvPr id="4" name="Slide Number Placeholder 3"/>
          <p:cNvSpPr>
            <a:spLocks noGrp="1"/>
          </p:cNvSpPr>
          <p:nvPr>
            <p:ph type="sldNum" sz="quarter" idx="5"/>
          </p:nvPr>
        </p:nvSpPr>
        <p:spPr/>
        <p:txBody>
          <a:bodyPr/>
          <a:lstStyle/>
          <a:p>
            <a:fld id="{9D0EB0F8-85EF-E548-A1A5-FE8AC5357EA0}" type="slidenum">
              <a:rPr lang="en-BE" smtClean="0"/>
              <a:t>3</a:t>
            </a:fld>
            <a:endParaRPr lang="en-BE"/>
          </a:p>
        </p:txBody>
      </p:sp>
    </p:spTree>
    <p:extLst>
      <p:ext uri="{BB962C8B-B14F-4D97-AF65-F5344CB8AC3E}">
        <p14:creationId xmlns:p14="http://schemas.microsoft.com/office/powerpoint/2010/main" val="85960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the 4th time I am teaching this course.</a:t>
            </a:r>
          </a:p>
          <a:p>
            <a:r>
              <a:rPr lang="en-BE" dirty="0"/>
              <a:t>What this means is that </a:t>
            </a:r>
            <a:r>
              <a:rPr lang="en-GB" dirty="0"/>
              <a:t>I</a:t>
            </a:r>
            <a:r>
              <a:rPr lang="en-BE" dirty="0"/>
              <a:t> am still a student of this class and learning to improve in my mistakes. </a:t>
            </a:r>
          </a:p>
          <a:p>
            <a:r>
              <a:rPr lang="en-BE" dirty="0"/>
              <a:t>But at the same time, it is a great opportunity for you to influence how this course is going to look like.</a:t>
            </a:r>
          </a:p>
          <a:p>
            <a:r>
              <a:rPr lang="en-BE" dirty="0"/>
              <a:t>In case you have feedback, please do not wait until the end of the course; Kindy give me the feedback as we go on. If it means giving it to me privately/anonymously, I will be more than happy to receive feedback</a:t>
            </a:r>
          </a:p>
          <a:p>
            <a:r>
              <a:rPr lang="en-BE" dirty="0"/>
              <a:t>This is all I had for the administration. Before I can continue, are there any questions?</a:t>
            </a:r>
          </a:p>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4</a:t>
            </a:fld>
            <a:endParaRPr lang="en-BE"/>
          </a:p>
        </p:txBody>
      </p:sp>
    </p:spTree>
    <p:extLst>
      <p:ext uri="{BB962C8B-B14F-4D97-AF65-F5344CB8AC3E}">
        <p14:creationId xmlns:p14="http://schemas.microsoft.com/office/powerpoint/2010/main" val="261709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The class we are going to study is “</a:t>
            </a:r>
            <a:r>
              <a:rPr lang="en-GB" sz="1200" b="0" i="0" dirty="0">
                <a:solidFill>
                  <a:srgbClr val="000000"/>
                </a:solidFill>
                <a:effectLst/>
                <a:latin typeface="Titillium Web" panose="020F0502020204030204" pitchFamily="34" charset="0"/>
              </a:rPr>
              <a:t>Software Product Design and Development I</a:t>
            </a:r>
            <a:r>
              <a:rPr lang="en-B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We shall learn how to collaboratively develop software of high quality that is flexible, reusuable and maintainable </a:t>
            </a:r>
          </a:p>
        </p:txBody>
      </p:sp>
      <p:sp>
        <p:nvSpPr>
          <p:cNvPr id="4" name="Slide Number Placeholder 3"/>
          <p:cNvSpPr>
            <a:spLocks noGrp="1"/>
          </p:cNvSpPr>
          <p:nvPr>
            <p:ph type="sldNum" sz="quarter" idx="5"/>
          </p:nvPr>
        </p:nvSpPr>
        <p:spPr/>
        <p:txBody>
          <a:bodyPr/>
          <a:lstStyle/>
          <a:p>
            <a:fld id="{9D0EB0F8-85EF-E548-A1A5-FE8AC5357EA0}" type="slidenum">
              <a:rPr lang="en-BE" smtClean="0"/>
              <a:t>5</a:t>
            </a:fld>
            <a:endParaRPr lang="en-BE"/>
          </a:p>
        </p:txBody>
      </p:sp>
    </p:spTree>
    <p:extLst>
      <p:ext uri="{BB962C8B-B14F-4D97-AF65-F5344CB8AC3E}">
        <p14:creationId xmlns:p14="http://schemas.microsoft.com/office/powerpoint/2010/main" val="886201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D0EB0F8-85EF-E548-A1A5-FE8AC5357EA0}" type="slidenum">
              <a:rPr lang="en-BE" smtClean="0"/>
              <a:t>6</a:t>
            </a:fld>
            <a:endParaRPr lang="en-BE"/>
          </a:p>
        </p:txBody>
      </p:sp>
    </p:spTree>
    <p:extLst>
      <p:ext uri="{BB962C8B-B14F-4D97-AF65-F5344CB8AC3E}">
        <p14:creationId xmlns:p14="http://schemas.microsoft.com/office/powerpoint/2010/main" val="309505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During the DP we will focus on developing a MVP</a:t>
            </a:r>
          </a:p>
          <a:p>
            <a:pPr algn="l"/>
            <a:r>
              <a:rPr lang="en-GB" b="0" i="0" dirty="0">
                <a:solidFill>
                  <a:srgbClr val="333333"/>
                </a:solidFill>
                <a:effectLst/>
                <a:latin typeface="OpenSans"/>
              </a:rPr>
              <a:t>You can finish the first MVP, then get the results and move to the second one, and so on. </a:t>
            </a:r>
          </a:p>
          <a:p>
            <a:pPr algn="l"/>
            <a:r>
              <a:rPr lang="en-GB" b="0" i="0" dirty="0">
                <a:solidFill>
                  <a:srgbClr val="333333"/>
                </a:solidFill>
                <a:effectLst/>
                <a:latin typeface="OpenSans"/>
              </a:rPr>
              <a:t>The difference between these two is that the first one is all about delivery. </a:t>
            </a:r>
          </a:p>
          <a:p>
            <a:pPr algn="l"/>
            <a:r>
              <a:rPr lang="en-GB" b="0" i="0" dirty="0">
                <a:solidFill>
                  <a:srgbClr val="333333"/>
                </a:solidFill>
                <a:effectLst/>
                <a:latin typeface="OpenSans"/>
              </a:rPr>
              <a:t>What am I going to deliver? </a:t>
            </a:r>
          </a:p>
          <a:p>
            <a:pPr algn="l"/>
            <a:r>
              <a:rPr lang="en-GB" b="0" i="0" dirty="0">
                <a:solidFill>
                  <a:srgbClr val="333333"/>
                </a:solidFill>
                <a:effectLst/>
                <a:latin typeface="OpenSans"/>
              </a:rPr>
              <a:t>But the second one is all about learning. </a:t>
            </a:r>
          </a:p>
          <a:p>
            <a:pPr algn="l"/>
            <a:r>
              <a:rPr lang="en-GB" b="0" i="0" dirty="0">
                <a:solidFill>
                  <a:srgbClr val="333333"/>
                </a:solidFill>
                <a:effectLst/>
                <a:latin typeface="OpenSans"/>
              </a:rPr>
              <a:t>What can I learn? </a:t>
            </a:r>
          </a:p>
          <a:p>
            <a:pPr algn="l"/>
            <a:r>
              <a:rPr lang="en-GB" b="0" i="0" dirty="0">
                <a:solidFill>
                  <a:srgbClr val="333333"/>
                </a:solidFill>
                <a:effectLst/>
                <a:latin typeface="OpenSans"/>
              </a:rPr>
              <a:t>What can I learn from putting out this MVP and getting feedback and then maybe making </a:t>
            </a:r>
          </a:p>
          <a:p>
            <a:pPr algn="l"/>
            <a:r>
              <a:rPr lang="en-GB" b="0" i="0" dirty="0">
                <a:solidFill>
                  <a:srgbClr val="333333"/>
                </a:solidFill>
                <a:effectLst/>
                <a:latin typeface="OpenSans"/>
              </a:rPr>
              <a:t>the next one even better? </a:t>
            </a:r>
          </a:p>
          <a:p>
            <a:pPr algn="l"/>
            <a:r>
              <a:rPr lang="en-GB" b="0" i="0" dirty="0">
                <a:solidFill>
                  <a:srgbClr val="333333"/>
                </a:solidFill>
                <a:effectLst/>
                <a:latin typeface="OpenSans"/>
              </a:rPr>
              <a:t>So, it's important that at the end of each MVP you decide whether to pivot or persevere. </a:t>
            </a:r>
          </a:p>
          <a:p>
            <a:pPr algn="l"/>
            <a:r>
              <a:rPr lang="en-GB" b="0" i="0" dirty="0">
                <a:solidFill>
                  <a:srgbClr val="333333"/>
                </a:solidFill>
                <a:effectLst/>
                <a:latin typeface="OpenSans"/>
              </a:rPr>
              <a:t>Should I pivot, that is, do something different or persevere, that is, continue doing what </a:t>
            </a:r>
          </a:p>
          <a:p>
            <a:pPr algn="l"/>
            <a:r>
              <a:rPr lang="en-GB" b="0" i="0" dirty="0">
                <a:solidFill>
                  <a:srgbClr val="333333"/>
                </a:solidFill>
                <a:effectLst/>
                <a:latin typeface="OpenSans"/>
              </a:rPr>
              <a:t>I’m doing?</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7</a:t>
            </a:fld>
            <a:endParaRPr lang="en-BE"/>
          </a:p>
        </p:txBody>
      </p:sp>
    </p:spTree>
    <p:extLst>
      <p:ext uri="{BB962C8B-B14F-4D97-AF65-F5344CB8AC3E}">
        <p14:creationId xmlns:p14="http://schemas.microsoft.com/office/powerpoint/2010/main" val="15606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look at an example. </a:t>
            </a:r>
          </a:p>
          <a:p>
            <a:pPr algn="l"/>
            <a:r>
              <a:rPr lang="en-GB" b="0" i="0" dirty="0">
                <a:solidFill>
                  <a:srgbClr val="333333"/>
                </a:solidFill>
                <a:effectLst/>
                <a:latin typeface="OpenSans"/>
              </a:rPr>
              <a:t>Here's a team that's developing a minimum viable product for a customer that wants a red car. </a:t>
            </a:r>
          </a:p>
          <a:p>
            <a:pPr algn="l"/>
            <a:r>
              <a:rPr lang="en-GB" b="0" i="0" dirty="0">
                <a:solidFill>
                  <a:srgbClr val="333333"/>
                </a:solidFill>
                <a:effectLst/>
                <a:latin typeface="OpenSans"/>
              </a:rPr>
              <a:t>And so, in the first iteration, they deliver a wheel. The customer's like, "What am I going to do with a wheel? I can't do anything with this." </a:t>
            </a:r>
          </a:p>
          <a:p>
            <a:pPr algn="l"/>
            <a:r>
              <a:rPr lang="en-GB" b="0" i="0" dirty="0">
                <a:solidFill>
                  <a:srgbClr val="333333"/>
                </a:solidFill>
                <a:effectLst/>
                <a:latin typeface="OpenSans"/>
              </a:rPr>
              <a:t>Well, we’re working on iterations they say, we're trying to be agile here. In the next iteration, we'll give you something more. </a:t>
            </a:r>
          </a:p>
          <a:p>
            <a:pPr algn="l"/>
            <a:r>
              <a:rPr lang="en-GB" b="0" i="0" dirty="0">
                <a:solidFill>
                  <a:srgbClr val="333333"/>
                </a:solidFill>
                <a:effectLst/>
                <a:latin typeface="OpenSans"/>
              </a:rPr>
              <a:t>And they give the customer a chassis. And the customer responds, "I still can't do anything with this chassis." </a:t>
            </a:r>
          </a:p>
          <a:p>
            <a:pPr algn="l"/>
            <a:r>
              <a:rPr lang="en-GB" b="0" i="0" dirty="0">
                <a:solidFill>
                  <a:srgbClr val="333333"/>
                </a:solidFill>
                <a:effectLst/>
                <a:latin typeface="OpenSans"/>
              </a:rPr>
              <a:t>And then, they give them a car with no steering wheel and then eventually they get the whole car. Now the customer gets this car. </a:t>
            </a:r>
          </a:p>
          <a:p>
            <a:pPr algn="l"/>
            <a:r>
              <a:rPr lang="en-GB" b="0" i="0" dirty="0">
                <a:solidFill>
                  <a:srgbClr val="333333"/>
                </a:solidFill>
                <a:effectLst/>
                <a:latin typeface="OpenSans"/>
              </a:rPr>
              <a:t>There was no feedback along the way. The team didn't know until the end whether the customer was going to like what they built or not. </a:t>
            </a:r>
          </a:p>
          <a:p>
            <a:pPr algn="l"/>
            <a:r>
              <a:rPr lang="en-GB" b="0" i="0" dirty="0">
                <a:solidFill>
                  <a:srgbClr val="333333"/>
                </a:solidFill>
                <a:effectLst/>
                <a:latin typeface="OpenSans"/>
              </a:rPr>
              <a:t>The team did not understand how to create a minimum viable product. They were just doing iterative development with no regard to whether each increment was useful or not. </a:t>
            </a:r>
          </a:p>
          <a:p>
            <a:pPr algn="l"/>
            <a:endParaRPr lang="en-GB" b="0" i="0" dirty="0">
              <a:solidFill>
                <a:srgbClr val="333333"/>
              </a:solidFill>
              <a:effectLst/>
              <a:latin typeface="OpenSans"/>
            </a:endParaRPr>
          </a:p>
          <a:p>
            <a:pPr algn="l"/>
            <a:r>
              <a:rPr lang="en-GB" b="0" i="0" dirty="0">
                <a:solidFill>
                  <a:srgbClr val="333333"/>
                </a:solidFill>
                <a:effectLst/>
                <a:latin typeface="OpenSans"/>
              </a:rPr>
              <a:t>The second team understands the value of creating an MVP. </a:t>
            </a:r>
          </a:p>
          <a:p>
            <a:pPr algn="l"/>
            <a:r>
              <a:rPr lang="en-GB" b="0" i="0" dirty="0">
                <a:solidFill>
                  <a:srgbClr val="333333"/>
                </a:solidFill>
                <a:effectLst/>
                <a:latin typeface="OpenSans"/>
              </a:rPr>
              <a:t>At first, they give the customer a skateboard and the customer says, "What's this? I asked you for a car and you're giving me a skateboard." </a:t>
            </a:r>
          </a:p>
          <a:p>
            <a:pPr algn="l"/>
            <a:r>
              <a:rPr lang="en-GB" b="0" i="0" dirty="0">
                <a:solidFill>
                  <a:srgbClr val="333333"/>
                </a:solidFill>
                <a:effectLst/>
                <a:latin typeface="OpenSans"/>
              </a:rPr>
              <a:t>The team explains, we're testing the </a:t>
            </a:r>
            <a:r>
              <a:rPr lang="en-GB" b="0" i="0" dirty="0" err="1">
                <a:solidFill>
                  <a:srgbClr val="333333"/>
                </a:solidFill>
                <a:effectLst/>
                <a:latin typeface="OpenSans"/>
              </a:rPr>
              <a:t>color</a:t>
            </a:r>
            <a:r>
              <a:rPr lang="en-GB" b="0" i="0" dirty="0">
                <a:solidFill>
                  <a:srgbClr val="333333"/>
                </a:solidFill>
                <a:effectLst/>
                <a:latin typeface="OpenSans"/>
              </a:rPr>
              <a:t>. How do you like that </a:t>
            </a:r>
            <a:r>
              <a:rPr lang="en-GB" b="0" i="0" dirty="0" err="1">
                <a:solidFill>
                  <a:srgbClr val="333333"/>
                </a:solidFill>
                <a:effectLst/>
                <a:latin typeface="OpenSans"/>
              </a:rPr>
              <a:t>color</a:t>
            </a:r>
            <a:r>
              <a:rPr lang="en-GB" b="0" i="0" dirty="0">
                <a:solidFill>
                  <a:srgbClr val="333333"/>
                </a:solidFill>
                <a:effectLst/>
                <a:latin typeface="OpenSans"/>
              </a:rPr>
              <a:t> red? Is that the </a:t>
            </a:r>
            <a:r>
              <a:rPr lang="en-GB" b="0" i="0" dirty="0" err="1">
                <a:solidFill>
                  <a:srgbClr val="333333"/>
                </a:solidFill>
                <a:effectLst/>
                <a:latin typeface="OpenSans"/>
              </a:rPr>
              <a:t>color</a:t>
            </a:r>
            <a:r>
              <a:rPr lang="en-GB" b="0" i="0" dirty="0">
                <a:solidFill>
                  <a:srgbClr val="333333"/>
                </a:solidFill>
                <a:effectLst/>
                <a:latin typeface="OpenSans"/>
              </a:rPr>
              <a:t> you want? </a:t>
            </a:r>
          </a:p>
          <a:p>
            <a:pPr algn="l"/>
            <a:r>
              <a:rPr lang="en-GB" b="0" i="0" dirty="0">
                <a:solidFill>
                  <a:srgbClr val="333333"/>
                </a:solidFill>
                <a:effectLst/>
                <a:latin typeface="OpenSans"/>
              </a:rPr>
              <a:t>The customer says, "Oh yeah, red's kind of cool but you know it's really hard to steer." </a:t>
            </a:r>
          </a:p>
          <a:p>
            <a:pPr algn="l"/>
            <a:r>
              <a:rPr lang="en-GB" b="0" i="0" dirty="0">
                <a:solidFill>
                  <a:srgbClr val="333333"/>
                </a:solidFill>
                <a:effectLst/>
                <a:latin typeface="OpenSans"/>
              </a:rPr>
              <a:t>The team says, “No worries.” </a:t>
            </a:r>
          </a:p>
          <a:p>
            <a:pPr algn="l"/>
            <a:r>
              <a:rPr lang="en-GB" b="0" i="0" dirty="0">
                <a:solidFill>
                  <a:srgbClr val="333333"/>
                </a:solidFill>
                <a:effectLst/>
                <a:latin typeface="OpenSans"/>
              </a:rPr>
              <a:t>In the next MVP, they give him a way to steer it. </a:t>
            </a:r>
          </a:p>
          <a:p>
            <a:pPr algn="l"/>
            <a:r>
              <a:rPr lang="en-GB" b="0" i="0" dirty="0">
                <a:solidFill>
                  <a:srgbClr val="333333"/>
                </a:solidFill>
                <a:effectLst/>
                <a:latin typeface="OpenSans"/>
              </a:rPr>
              <a:t>The customer says, "Well, okay, you did give me a way to steer it but I can't go very fast. I need a better form of locomotion." </a:t>
            </a:r>
          </a:p>
          <a:p>
            <a:pPr algn="l"/>
            <a:r>
              <a:rPr lang="en-GB" b="0" i="0" dirty="0">
                <a:solidFill>
                  <a:srgbClr val="333333"/>
                </a:solidFill>
                <a:effectLst/>
                <a:latin typeface="OpenSans"/>
              </a:rPr>
              <a:t>The team deals with that in the next MVP. In the next iteration, they give them pedals to go faster.</a:t>
            </a:r>
          </a:p>
          <a:p>
            <a:pPr algn="l"/>
            <a:r>
              <a:rPr lang="en-GB" b="0" i="0" dirty="0">
                <a:solidFill>
                  <a:srgbClr val="333333"/>
                </a:solidFill>
                <a:effectLst/>
                <a:latin typeface="OpenSans"/>
              </a:rPr>
              <a:t>Somewhere along the way, while riding on that motorcycle feeling the wind in their hair the customer decides, "I really want a convertible!" </a:t>
            </a:r>
          </a:p>
          <a:p>
            <a:pPr algn="l"/>
            <a:r>
              <a:rPr lang="en-GB" b="0" i="0" dirty="0">
                <a:solidFill>
                  <a:srgbClr val="333333"/>
                </a:solidFill>
                <a:effectLst/>
                <a:latin typeface="OpenSans"/>
              </a:rPr>
              <a:t>In the first instance, the customer got exactly what they asked for months prior because the </a:t>
            </a:r>
          </a:p>
          <a:p>
            <a:pPr algn="l"/>
            <a:r>
              <a:rPr lang="en-GB" b="0" i="0" dirty="0">
                <a:solidFill>
                  <a:srgbClr val="333333"/>
                </a:solidFill>
                <a:effectLst/>
                <a:latin typeface="OpenSans"/>
              </a:rPr>
              <a:t>development team was just following a plan. </a:t>
            </a:r>
          </a:p>
          <a:p>
            <a:pPr algn="l"/>
            <a:r>
              <a:rPr lang="en-GB" b="0" i="0" dirty="0">
                <a:solidFill>
                  <a:srgbClr val="333333"/>
                </a:solidFill>
                <a:effectLst/>
                <a:latin typeface="OpenSans"/>
              </a:rPr>
              <a:t>But in the second instance, the customer got exactly what they desired because they were </a:t>
            </a:r>
          </a:p>
          <a:p>
            <a:pPr algn="l"/>
            <a:r>
              <a:rPr lang="en-GB" b="0" i="0" dirty="0">
                <a:solidFill>
                  <a:srgbClr val="333333"/>
                </a:solidFill>
                <a:effectLst/>
                <a:latin typeface="OpenSans"/>
              </a:rPr>
              <a:t>working iteratively and interactively with the development team. </a:t>
            </a:r>
          </a:p>
          <a:p>
            <a:pPr algn="l"/>
            <a:r>
              <a:rPr lang="en-GB" b="0" i="0" dirty="0">
                <a:solidFill>
                  <a:srgbClr val="333333"/>
                </a:solidFill>
                <a:effectLst/>
                <a:latin typeface="OpenSans"/>
              </a:rPr>
              <a:t>In the end, you develop something that's a little bit different but it's closer to what </a:t>
            </a:r>
          </a:p>
          <a:p>
            <a:pPr algn="l"/>
            <a:r>
              <a:rPr lang="en-GB" b="0" i="0" dirty="0">
                <a:solidFill>
                  <a:srgbClr val="333333"/>
                </a:solidFill>
                <a:effectLst/>
                <a:latin typeface="OpenSans"/>
              </a:rPr>
              <a:t>the customer really wants. </a:t>
            </a:r>
          </a:p>
          <a:p>
            <a:pPr algn="l"/>
            <a:r>
              <a:rPr lang="en-GB" b="0" i="0" dirty="0">
                <a:solidFill>
                  <a:srgbClr val="333333"/>
                </a:solidFill>
                <a:effectLst/>
                <a:latin typeface="OpenSans"/>
              </a:rPr>
              <a:t>Giving the customer what they really want is the main purpose of delivering an MVP. </a:t>
            </a:r>
          </a:p>
          <a:p>
            <a:pPr algn="l"/>
            <a:r>
              <a:rPr lang="en-GB" b="0" i="0" dirty="0">
                <a:solidFill>
                  <a:srgbClr val="333333"/>
                </a:solidFill>
                <a:effectLst/>
                <a:latin typeface="OpenSans"/>
              </a:rPr>
              <a:t>A minimal viable product is a tool for learning. </a:t>
            </a:r>
          </a:p>
          <a:p>
            <a:pPr algn="l"/>
            <a:r>
              <a:rPr lang="en-GB" b="0" i="0" dirty="0">
                <a:solidFill>
                  <a:srgbClr val="333333"/>
                </a:solidFill>
                <a:effectLst/>
                <a:latin typeface="OpenSans"/>
              </a:rPr>
              <a:t>It is an experiment to explore the value proposition with your customer. </a:t>
            </a:r>
          </a:p>
          <a:p>
            <a:endParaRPr lang="en-BE" dirty="0"/>
          </a:p>
        </p:txBody>
      </p:sp>
      <p:sp>
        <p:nvSpPr>
          <p:cNvPr id="4" name="Slide Number Placeholder 3"/>
          <p:cNvSpPr>
            <a:spLocks noGrp="1"/>
          </p:cNvSpPr>
          <p:nvPr>
            <p:ph type="sldNum" sz="quarter" idx="5"/>
          </p:nvPr>
        </p:nvSpPr>
        <p:spPr/>
        <p:txBody>
          <a:bodyPr/>
          <a:lstStyle/>
          <a:p>
            <a:fld id="{D5181410-5F61-C247-9B70-F663CDE0B230}" type="slidenum">
              <a:rPr lang="en-BE" smtClean="0"/>
              <a:t>8</a:t>
            </a:fld>
            <a:endParaRPr lang="en-BE"/>
          </a:p>
        </p:txBody>
      </p:sp>
    </p:spTree>
    <p:extLst>
      <p:ext uri="{BB962C8B-B14F-4D97-AF65-F5344CB8AC3E}">
        <p14:creationId xmlns:p14="http://schemas.microsoft.com/office/powerpoint/2010/main" val="422950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F1F1F"/>
                </a:solidFill>
                <a:latin typeface="Source Sans Pro"/>
                <a:ea typeface="Source Sans Pro"/>
                <a:cs typeface="Source Sans Pro"/>
                <a:sym typeface="Source Sans Pro"/>
              </a:rPr>
              <a:t>We shall follow standards used in industry.</a:t>
            </a:r>
            <a:endParaRPr dirty="0"/>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9EC8-4281-6493-7CA0-90ED3C251E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E412520-3BCA-D6C0-71A2-8A25DBEB7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EC552ED-BD61-6B45-69C4-ED0426D4B421}"/>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C991D082-73F5-3405-3469-88DC2939114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3B1AB36-4647-CA24-9451-8C03E8A6A2F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0181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D0F-C5DA-B2CB-3051-531E425230E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B7702A4E-6C8C-64EA-8639-D72FDF12524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8B155C4E-FA73-7FE4-4B62-564D4F1F631F}"/>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1DBD84BD-E25F-B630-613A-57033150E93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3A879FD-F667-56DB-E685-9149BECD447E}"/>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368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098BE8-1767-1425-A0CE-E378C810DA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CD5522CA-DDE5-47F0-3DB7-D1C301CDD5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3FA2F6E-013D-1469-4F08-3A8B4B04C91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C812E64-CD59-2A7F-BCAC-68808675F95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2B6A02D-F018-2FF9-50C4-D2328CF9AE51}"/>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6359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016-2AA2-0BC5-1BE8-046A702B05F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D4914FC-BF46-A1D2-C79A-3DD4CBA34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F63B6E8-FE60-3D7E-DA62-234DBC720A6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930843DB-FEBE-9235-A482-1978ECFE0C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E103E2-824B-4862-D43B-B942CF3CE9A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44783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261D-2BD8-0327-753C-C983F4A2D4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07AC9C3F-F0AC-7089-BA00-235CBA276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35F0B-7569-94E3-83E0-23A9F36481A7}"/>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75C18F39-2D6B-AD23-0E04-EB9836A1765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EED820C-BD09-7383-E751-A9C79D0F931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93742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3488-E272-F08E-B372-AAC22EFB96D3}"/>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074C13E-59C6-991D-E173-044E6C6F4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861E1D8-30D0-A88B-36F6-C1B89821AB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FA1BE9D-2DCB-6584-335F-B69C0B3C25C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53539D49-B01E-2B7C-7B4C-2BAE1DCDC46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CECC367-B1E4-D59F-E6AC-F5AC3E046B3C}"/>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7789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2917-351C-5F6A-ED62-1A0A5DF8530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408401A-A5C0-BF22-EC3F-42E65B1BE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E6126-A2CB-4A37-0A4F-CCED2B3A19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071C2CCC-F724-CB72-2EC4-10C982FCC3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A43A65-DA43-1D86-403D-F307598F87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1426900B-52E0-9997-CAE8-8E79C17A0895}"/>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8" name="Footer Placeholder 7">
            <a:extLst>
              <a:ext uri="{FF2B5EF4-FFF2-40B4-BE49-F238E27FC236}">
                <a16:creationId xmlns:a16="http://schemas.microsoft.com/office/drawing/2014/main" id="{0062F47A-4C76-1135-7574-A1C40E425ED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DBD395D-2B7E-DD92-19B1-CA7D388C4B56}"/>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402611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C2E7-BC21-D61D-8A3C-80645687360E}"/>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9F8C2789-21B7-0644-2538-1AF100142A2D}"/>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4" name="Footer Placeholder 3">
            <a:extLst>
              <a:ext uri="{FF2B5EF4-FFF2-40B4-BE49-F238E27FC236}">
                <a16:creationId xmlns:a16="http://schemas.microsoft.com/office/drawing/2014/main" id="{5DE9C4FD-8DF2-1940-D82E-7F962C93BD7C}"/>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9E67B662-DED1-FACF-C415-3CBDDF68C14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34631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61FD-8BB4-AA3F-0F6D-FA5BE38EB61C}"/>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3" name="Footer Placeholder 2">
            <a:extLst>
              <a:ext uri="{FF2B5EF4-FFF2-40B4-BE49-F238E27FC236}">
                <a16:creationId xmlns:a16="http://schemas.microsoft.com/office/drawing/2014/main" id="{4A4795A2-6FAD-8D88-181B-F8B356319D4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6AB53A2-DADD-496B-EBCB-A6D2C41194B3}"/>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22584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BE4D-535F-3E8D-C38E-3BD15DF6D0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70E2DEDC-E932-ECE5-C6E3-5A1908281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DE1BCFF7-6C3A-BC1C-0763-6BD42901E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4FFFF1-F84F-63A9-D50C-F65ACAECD688}"/>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2C1F5495-69E9-117C-BB3D-1B29F837BD16}"/>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05934D0-9C37-ADC3-20F8-5A1995D0E1E2}"/>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308171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1738-07D5-9C67-152E-72DD7DF86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F563F70-D894-D24C-12DD-55DB7437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F1FECB67-9852-D802-02F6-A68B48A4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4877AB-6CFE-3168-06B2-5BAF5FA6A062}"/>
              </a:ext>
            </a:extLst>
          </p:cNvPr>
          <p:cNvSpPr>
            <a:spLocks noGrp="1"/>
          </p:cNvSpPr>
          <p:nvPr>
            <p:ph type="dt" sz="half" idx="10"/>
          </p:nvPr>
        </p:nvSpPr>
        <p:spPr/>
        <p:txBody>
          <a:bodyPr/>
          <a:lstStyle/>
          <a:p>
            <a:fld id="{B7E51BDB-5485-5448-A1C9-423F9F721E80}" type="datetimeFigureOut">
              <a:rPr lang="en-BE" smtClean="0"/>
              <a:t>21/01/2025</a:t>
            </a:fld>
            <a:endParaRPr lang="en-BE"/>
          </a:p>
        </p:txBody>
      </p:sp>
      <p:sp>
        <p:nvSpPr>
          <p:cNvPr id="6" name="Footer Placeholder 5">
            <a:extLst>
              <a:ext uri="{FF2B5EF4-FFF2-40B4-BE49-F238E27FC236}">
                <a16:creationId xmlns:a16="http://schemas.microsoft.com/office/drawing/2014/main" id="{EDE0774D-60F1-B120-B644-4E6B5527B48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37AE64A-0E89-763B-B183-C00307A5E90D}"/>
              </a:ext>
            </a:extLst>
          </p:cNvPr>
          <p:cNvSpPr>
            <a:spLocks noGrp="1"/>
          </p:cNvSpPr>
          <p:nvPr>
            <p:ph type="sldNum" sz="quarter" idx="12"/>
          </p:nvPr>
        </p:nvSpPr>
        <p:spPr/>
        <p:txBody>
          <a:bodyPr/>
          <a:lstStyle/>
          <a:p>
            <a:fld id="{59D708CE-B0CF-AE4C-BBAE-0FA0213604A1}" type="slidenum">
              <a:rPr lang="en-BE" smtClean="0"/>
              <a:t>‹#›</a:t>
            </a:fld>
            <a:endParaRPr lang="en-BE"/>
          </a:p>
        </p:txBody>
      </p:sp>
    </p:spTree>
    <p:extLst>
      <p:ext uri="{BB962C8B-B14F-4D97-AF65-F5344CB8AC3E}">
        <p14:creationId xmlns:p14="http://schemas.microsoft.com/office/powerpoint/2010/main" val="153108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BD93C-D6BE-2F60-9D77-67F36C38D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88C4592C-0B2A-7C9C-0A70-AA926F59E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51AC7FFB-9221-D38D-E52B-916E82C8B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51BDB-5485-5448-A1C9-423F9F721E80}" type="datetimeFigureOut">
              <a:rPr lang="en-BE" smtClean="0"/>
              <a:t>21/01/2025</a:t>
            </a:fld>
            <a:endParaRPr lang="en-BE"/>
          </a:p>
        </p:txBody>
      </p:sp>
      <p:sp>
        <p:nvSpPr>
          <p:cNvPr id="5" name="Footer Placeholder 4">
            <a:extLst>
              <a:ext uri="{FF2B5EF4-FFF2-40B4-BE49-F238E27FC236}">
                <a16:creationId xmlns:a16="http://schemas.microsoft.com/office/drawing/2014/main" id="{50545A9A-456D-BE2E-2A16-AB94B4009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5EAACC9-608F-98DA-CB2D-987595708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708CE-B0CF-AE4C-BBAE-0FA0213604A1}" type="slidenum">
              <a:rPr lang="en-BE" smtClean="0"/>
              <a:t>‹#›</a:t>
            </a:fld>
            <a:endParaRPr lang="en-BE"/>
          </a:p>
        </p:txBody>
      </p:sp>
    </p:spTree>
    <p:extLst>
      <p:ext uri="{BB962C8B-B14F-4D97-AF65-F5344CB8AC3E}">
        <p14:creationId xmlns:p14="http://schemas.microsoft.com/office/powerpoint/2010/main" val="189365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businge@unlv.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genrwot@unlv.nevada.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arxiv.org/pdf/2308.10620.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johnxu21.github.io/teaching/CS4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5892-D357-BD2D-83E8-1BAB2E47B02B}"/>
              </a:ext>
            </a:extLst>
          </p:cNvPr>
          <p:cNvSpPr>
            <a:spLocks noGrp="1"/>
          </p:cNvSpPr>
          <p:nvPr>
            <p:ph type="ctrTitle"/>
          </p:nvPr>
        </p:nvSpPr>
        <p:spPr/>
        <p:txBody>
          <a:bodyPr>
            <a:normAutofit/>
          </a:bodyPr>
          <a:lstStyle/>
          <a:p>
            <a:r>
              <a:rPr lang="en-GB" b="0" i="0" dirty="0">
                <a:solidFill>
                  <a:srgbClr val="000000"/>
                </a:solidFill>
                <a:effectLst/>
                <a:latin typeface="Titillium Web" panose="020F0502020204030204" pitchFamily="34" charset="0"/>
              </a:rPr>
              <a:t>Software Product Design and Development I</a:t>
            </a:r>
            <a:endParaRPr lang="en-BE" dirty="0"/>
          </a:p>
        </p:txBody>
      </p:sp>
      <p:sp>
        <p:nvSpPr>
          <p:cNvPr id="3" name="Subtitle 2">
            <a:extLst>
              <a:ext uri="{FF2B5EF4-FFF2-40B4-BE49-F238E27FC236}">
                <a16:creationId xmlns:a16="http://schemas.microsoft.com/office/drawing/2014/main" id="{1238AB8E-D5A2-E1A9-DBAF-62378C4C34ED}"/>
              </a:ext>
            </a:extLst>
          </p:cNvPr>
          <p:cNvSpPr>
            <a:spLocks noGrp="1"/>
          </p:cNvSpPr>
          <p:nvPr>
            <p:ph type="subTitle" idx="1"/>
          </p:nvPr>
        </p:nvSpPr>
        <p:spPr>
          <a:xfrm>
            <a:off x="1402814" y="4064000"/>
            <a:ext cx="9144000" cy="1943100"/>
          </a:xfrm>
        </p:spPr>
        <p:txBody>
          <a:bodyPr>
            <a:normAutofit fontScale="92500" lnSpcReduction="20000"/>
          </a:bodyPr>
          <a:lstStyle/>
          <a:p>
            <a:pPr algn="l"/>
            <a:r>
              <a:rPr lang="en-BE" b="1" dirty="0"/>
              <a:t>Dr. John Businge </a:t>
            </a:r>
          </a:p>
          <a:p>
            <a:pPr algn="l"/>
            <a:r>
              <a:rPr lang="en-GB" dirty="0">
                <a:hlinkClick r:id="rId3"/>
              </a:rPr>
              <a:t>J</a:t>
            </a:r>
            <a:r>
              <a:rPr lang="en-BE" dirty="0">
                <a:hlinkClick r:id="rId3"/>
              </a:rPr>
              <a:t>ohn.businge@unlv.edu</a:t>
            </a:r>
            <a:endParaRPr lang="en-BE" dirty="0"/>
          </a:p>
          <a:p>
            <a:pPr algn="l"/>
            <a:endParaRPr lang="en-GB" b="0" i="0" dirty="0">
              <a:solidFill>
                <a:srgbClr val="5E5E5E"/>
              </a:solidFill>
              <a:effectLst/>
              <a:latin typeface="Google Sans"/>
            </a:endParaRPr>
          </a:p>
          <a:p>
            <a:pPr algn="l"/>
            <a:r>
              <a:rPr lang="en-GB" sz="2500" b="1" dirty="0">
                <a:latin typeface="Google Sans"/>
              </a:rPr>
              <a:t>TA: Daniel </a:t>
            </a:r>
            <a:r>
              <a:rPr lang="en-GB" sz="2500" b="1" dirty="0" err="1">
                <a:latin typeface="Google Sans"/>
              </a:rPr>
              <a:t>Ogenrwot</a:t>
            </a:r>
            <a:endParaRPr lang="en-GB" sz="2500" b="1" dirty="0">
              <a:latin typeface="Google Sans"/>
            </a:endParaRPr>
          </a:p>
          <a:p>
            <a:pPr algn="l"/>
            <a:r>
              <a:rPr lang="en-GB" b="0" i="0" dirty="0">
                <a:solidFill>
                  <a:srgbClr val="5E5E5E"/>
                </a:solidFill>
                <a:effectLst/>
                <a:latin typeface="Google Sans"/>
                <a:hlinkClick r:id="rId4"/>
              </a:rPr>
              <a:t>ogenrwot@unlv.nevada.edu</a:t>
            </a:r>
            <a:endParaRPr lang="en-GB" dirty="0">
              <a:solidFill>
                <a:srgbClr val="5E5E5E"/>
              </a:solidFill>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GB" b="0" i="0" dirty="0">
              <a:solidFill>
                <a:srgbClr val="5E5E5E"/>
              </a:solidFill>
              <a:effectLst/>
              <a:latin typeface="Google Sans"/>
            </a:endParaRPr>
          </a:p>
          <a:p>
            <a:pPr algn="l"/>
            <a:endParaRPr lang="en-BE" dirty="0"/>
          </a:p>
        </p:txBody>
      </p:sp>
    </p:spTree>
    <p:extLst>
      <p:ext uri="{BB962C8B-B14F-4D97-AF65-F5344CB8AC3E}">
        <p14:creationId xmlns:p14="http://schemas.microsoft.com/office/powerpoint/2010/main" val="1513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656FB-01C8-D216-1984-CA29F5037F75}"/>
              </a:ext>
            </a:extLst>
          </p:cNvPr>
          <p:cNvSpPr txBox="1"/>
          <p:nvPr/>
        </p:nvSpPr>
        <p:spPr>
          <a:xfrm>
            <a:off x="1805775" y="1740847"/>
            <a:ext cx="6097656" cy="1569660"/>
          </a:xfrm>
          <a:prstGeom prst="rect">
            <a:avLst/>
          </a:prstGeom>
          <a:noFill/>
          <a:ln w="28575">
            <a:solidFill>
              <a:srgbClr val="2602FC"/>
            </a:solidFill>
          </a:ln>
        </p:spPr>
        <p:txBody>
          <a:bodyPr wrap="square">
            <a:spAutoFit/>
          </a:bodyPr>
          <a:lstStyle/>
          <a:p>
            <a:pPr algn="l"/>
            <a:r>
              <a:rPr lang="en-GB" sz="3200" b="0" i="0" dirty="0">
                <a:solidFill>
                  <a:srgbClr val="333333"/>
                </a:solidFill>
                <a:effectLst/>
                <a:latin typeface="OpenSans"/>
              </a:rPr>
              <a:t>“People-related factors tend to be the greatest challenges—not technology.”</a:t>
            </a:r>
          </a:p>
        </p:txBody>
      </p:sp>
      <p:sp>
        <p:nvSpPr>
          <p:cNvPr id="7" name="TextBox 6">
            <a:extLst>
              <a:ext uri="{FF2B5EF4-FFF2-40B4-BE49-F238E27FC236}">
                <a16:creationId xmlns:a16="http://schemas.microsoft.com/office/drawing/2014/main" id="{66322FF0-C277-630E-9F14-764DF5DB38A1}"/>
              </a:ext>
            </a:extLst>
          </p:cNvPr>
          <p:cNvSpPr txBox="1"/>
          <p:nvPr/>
        </p:nvSpPr>
        <p:spPr>
          <a:xfrm>
            <a:off x="7903431" y="2064012"/>
            <a:ext cx="2382905" cy="923330"/>
          </a:xfrm>
          <a:prstGeom prst="rect">
            <a:avLst/>
          </a:prstGeom>
          <a:noFill/>
        </p:spPr>
        <p:txBody>
          <a:bodyPr wrap="square">
            <a:spAutoFit/>
          </a:bodyPr>
          <a:lstStyle/>
          <a:p>
            <a:r>
              <a:rPr lang="en-GB" b="0" i="0" dirty="0">
                <a:solidFill>
                  <a:srgbClr val="333333"/>
                </a:solidFill>
                <a:effectLst/>
                <a:latin typeface="OpenSans"/>
              </a:rPr>
              <a:t>George Spafford, </a:t>
            </a:r>
          </a:p>
          <a:p>
            <a:r>
              <a:rPr lang="en-GB" b="0" i="0" dirty="0">
                <a:solidFill>
                  <a:srgbClr val="333333"/>
                </a:solidFill>
                <a:effectLst/>
                <a:latin typeface="OpenSans"/>
              </a:rPr>
              <a:t>Senior Director Analyst </a:t>
            </a:r>
          </a:p>
          <a:p>
            <a:r>
              <a:rPr lang="en-GB" b="0" i="0" dirty="0">
                <a:solidFill>
                  <a:srgbClr val="333333"/>
                </a:solidFill>
                <a:effectLst/>
                <a:latin typeface="OpenSans"/>
              </a:rPr>
              <a:t>at Gartner</a:t>
            </a:r>
            <a:endParaRPr lang="en-BE" dirty="0"/>
          </a:p>
        </p:txBody>
      </p:sp>
    </p:spTree>
    <p:extLst>
      <p:ext uri="{BB962C8B-B14F-4D97-AF65-F5344CB8AC3E}">
        <p14:creationId xmlns:p14="http://schemas.microsoft.com/office/powerpoint/2010/main" val="122666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11C880-7905-CAB3-1B0D-FE0E291A1039}"/>
              </a:ext>
            </a:extLst>
          </p:cNvPr>
          <p:cNvSpPr txBox="1">
            <a:spLocks/>
          </p:cNvSpPr>
          <p:nvPr/>
        </p:nvSpPr>
        <p:spPr>
          <a:xfrm>
            <a:off x="49160" y="117985"/>
            <a:ext cx="10515600" cy="71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dirty="0"/>
              <a:t>Survey Results – Team Challenges</a:t>
            </a:r>
          </a:p>
        </p:txBody>
      </p:sp>
      <p:sp>
        <p:nvSpPr>
          <p:cNvPr id="9" name="TextBox 8">
            <a:extLst>
              <a:ext uri="{FF2B5EF4-FFF2-40B4-BE49-F238E27FC236}">
                <a16:creationId xmlns:a16="http://schemas.microsoft.com/office/drawing/2014/main" id="{A11C91A7-930C-9734-4957-09D7D2D4C6D4}"/>
              </a:ext>
            </a:extLst>
          </p:cNvPr>
          <p:cNvSpPr txBox="1"/>
          <p:nvPr/>
        </p:nvSpPr>
        <p:spPr>
          <a:xfrm>
            <a:off x="2006600" y="997681"/>
            <a:ext cx="9652000" cy="584775"/>
          </a:xfrm>
          <a:prstGeom prst="rect">
            <a:avLst/>
          </a:prstGeom>
          <a:noFill/>
        </p:spPr>
        <p:txBody>
          <a:bodyPr wrap="square">
            <a:spAutoFit/>
          </a:bodyPr>
          <a:lstStyle/>
          <a:p>
            <a:r>
              <a:rPr lang="en-BE" sz="1600" dirty="0"/>
              <a:t>Qn.6: Please rank the following challenges that could have impeded effective teamwork.</a:t>
            </a:r>
          </a:p>
          <a:p>
            <a:r>
              <a:rPr lang="en-GB" sz="1600" b="0" i="0" dirty="0">
                <a:solidFill>
                  <a:srgbClr val="1F1F1F"/>
                </a:solidFill>
                <a:effectLst/>
                <a:latin typeface="Google Sans"/>
              </a:rPr>
              <a:t>Qn.7: If your ranking for "Others" in Qn.6 above was 4 or 5, kindly provide us what it represents.</a:t>
            </a:r>
            <a:r>
              <a:rPr lang="en-BE" sz="1600" dirty="0"/>
              <a:t> </a:t>
            </a:r>
          </a:p>
        </p:txBody>
      </p:sp>
      <p:pic>
        <p:nvPicPr>
          <p:cNvPr id="38" name="Picture 37" descr="A graph with red and white bars&#10;&#10;Description automatically generated with medium confidence">
            <a:extLst>
              <a:ext uri="{FF2B5EF4-FFF2-40B4-BE49-F238E27FC236}">
                <a16:creationId xmlns:a16="http://schemas.microsoft.com/office/drawing/2014/main" id="{0A7039AC-3D13-1AF7-CD0F-A635263D7BF3}"/>
              </a:ext>
            </a:extLst>
          </p:cNvPr>
          <p:cNvPicPr>
            <a:picLocks noChangeAspect="1"/>
          </p:cNvPicPr>
          <p:nvPr/>
        </p:nvPicPr>
        <p:blipFill>
          <a:blip r:embed="rId3"/>
          <a:stretch>
            <a:fillRect/>
          </a:stretch>
        </p:blipFill>
        <p:spPr>
          <a:xfrm>
            <a:off x="2348830" y="1648025"/>
            <a:ext cx="5817270" cy="1679680"/>
          </a:xfrm>
          <a:prstGeom prst="rect">
            <a:avLst/>
          </a:prstGeom>
        </p:spPr>
      </p:pic>
      <p:grpSp>
        <p:nvGrpSpPr>
          <p:cNvPr id="39" name="Group 38">
            <a:extLst>
              <a:ext uri="{FF2B5EF4-FFF2-40B4-BE49-F238E27FC236}">
                <a16:creationId xmlns:a16="http://schemas.microsoft.com/office/drawing/2014/main" id="{88629A58-6CFD-008A-78CB-16FFD9CCF18F}"/>
              </a:ext>
            </a:extLst>
          </p:cNvPr>
          <p:cNvGrpSpPr/>
          <p:nvPr/>
        </p:nvGrpSpPr>
        <p:grpSpPr>
          <a:xfrm>
            <a:off x="3984590" y="3728603"/>
            <a:ext cx="3450655" cy="2678841"/>
            <a:chOff x="407749" y="940659"/>
            <a:chExt cx="3450655" cy="2678841"/>
          </a:xfrm>
        </p:grpSpPr>
        <p:grpSp>
          <p:nvGrpSpPr>
            <p:cNvPr id="40" name="Group 39">
              <a:extLst>
                <a:ext uri="{FF2B5EF4-FFF2-40B4-BE49-F238E27FC236}">
                  <a16:creationId xmlns:a16="http://schemas.microsoft.com/office/drawing/2014/main" id="{49CE34F9-4048-5B33-89BA-7E97AF7919F0}"/>
                </a:ext>
              </a:extLst>
            </p:cNvPr>
            <p:cNvGrpSpPr/>
            <p:nvPr/>
          </p:nvGrpSpPr>
          <p:grpSpPr>
            <a:xfrm>
              <a:off x="407749" y="940659"/>
              <a:ext cx="3450655" cy="2488341"/>
              <a:chOff x="11048547" y="9054857"/>
              <a:chExt cx="3450655" cy="3585046"/>
            </a:xfrm>
          </p:grpSpPr>
          <p:pic>
            <p:nvPicPr>
              <p:cNvPr id="42" name="Picture 6" descr="Callout png images | PNGWing">
                <a:extLst>
                  <a:ext uri="{FF2B5EF4-FFF2-40B4-BE49-F238E27FC236}">
                    <a16:creationId xmlns:a16="http://schemas.microsoft.com/office/drawing/2014/main" id="{FBD63201-AE16-3D4A-4389-4AFF8B4AD5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99" b="95455" l="10000" r="90000">
                            <a14:foregroundMark x1="15326" y1="36888" x2="15326" y2="36888"/>
                            <a14:foregroundMark x1="29348" y1="95804" x2="29348" y2="95804"/>
                            <a14:foregroundMark x1="80543" y1="6818" x2="80543" y2="6818"/>
                            <a14:foregroundMark x1="63152" y1="1748" x2="63152" y2="1748"/>
                            <a14:foregroundMark x1="14891" y1="37413" x2="14891" y2="37413"/>
                            <a14:foregroundMark x1="37717" y1="1399" x2="37717" y2="1399"/>
                          </a14:backgroundRemoval>
                        </a14:imgEffect>
                      </a14:imgLayer>
                    </a14:imgProps>
                  </a:ext>
                  <a:ext uri="{28A0092B-C50C-407E-A947-70E740481C1C}">
                    <a14:useLocalDpi xmlns:a14="http://schemas.microsoft.com/office/drawing/2010/main" val="0"/>
                  </a:ext>
                </a:extLst>
              </a:blip>
              <a:srcRect l="14585" r="15921"/>
              <a:stretch/>
            </p:blipFill>
            <p:spPr bwMode="auto">
              <a:xfrm>
                <a:off x="11048547" y="9054857"/>
                <a:ext cx="3450655" cy="358504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11AEA35-E7F8-D125-2ACE-428DD0EDCD0D}"/>
                  </a:ext>
                </a:extLst>
              </p:cNvPr>
              <p:cNvSpPr/>
              <p:nvPr/>
            </p:nvSpPr>
            <p:spPr>
              <a:xfrm>
                <a:off x="11160281" y="9158529"/>
                <a:ext cx="3255869" cy="2461010"/>
              </a:xfrm>
              <a:prstGeom prst="rect">
                <a:avLst/>
              </a:prstGeom>
            </p:spPr>
            <p:txBody>
              <a:bodyPr wrap="square">
                <a:spAutoFit/>
              </a:bodyPr>
              <a:lstStyle/>
              <a:p>
                <a:pPr algn="just"/>
                <a:r>
                  <a:rPr lang="en-BE" sz="1500" dirty="0"/>
                  <a:t>[R2]. </a:t>
                </a:r>
                <a:r>
                  <a:rPr lang="en-GB" sz="1500" b="1" dirty="0">
                    <a:solidFill>
                      <a:srgbClr val="2000FF"/>
                    </a:solidFill>
                    <a:latin typeface="Google Sans"/>
                  </a:rPr>
                  <a:t>Others </a:t>
                </a:r>
                <a:r>
                  <a:rPr lang="en-BE" sz="1500" b="1" dirty="0">
                    <a:solidFill>
                      <a:srgbClr val="2000FF"/>
                    </a:solidFill>
                    <a:latin typeface="Google Sans"/>
                  </a:rPr>
                  <a:t>--</a:t>
                </a:r>
                <a:r>
                  <a:rPr lang="en-BE" sz="1500" dirty="0">
                    <a:solidFill>
                      <a:srgbClr val="2000FF"/>
                    </a:solidFill>
                  </a:rPr>
                  <a:t> </a:t>
                </a:r>
                <a:r>
                  <a:rPr lang="en-GB" sz="1500" b="0" i="0" dirty="0">
                    <a:solidFill>
                      <a:srgbClr val="2000FF"/>
                    </a:solidFill>
                    <a:effectLst/>
                  </a:rPr>
                  <a:t>People simply not doing work</a:t>
                </a:r>
                <a:r>
                  <a:rPr lang="en-GB" sz="1500" b="0" i="0" dirty="0">
                    <a:solidFill>
                      <a:srgbClr val="1F1F1F"/>
                    </a:solidFill>
                    <a:effectLst/>
                  </a:rPr>
                  <a:t>. We only had </a:t>
                </a:r>
                <a:r>
                  <a:rPr lang="en-GB" sz="1500" b="1" i="0" dirty="0">
                    <a:solidFill>
                      <a:srgbClr val="1F1F1F"/>
                    </a:solidFill>
                    <a:effectLst/>
                  </a:rPr>
                  <a:t>about half of our group</a:t>
                </a:r>
                <a:r>
                  <a:rPr lang="en-GB" sz="1500" b="0" i="0" dirty="0">
                    <a:solidFill>
                      <a:srgbClr val="1F1F1F"/>
                    </a:solidFill>
                    <a:effectLst/>
                  </a:rPr>
                  <a:t> contribute anything meaningful to the project. The half of the group that were not participating made it hard for the group to progress collaboratively.</a:t>
                </a:r>
                <a:endParaRPr lang="en-BE" sz="1500" dirty="0"/>
              </a:p>
            </p:txBody>
          </p:sp>
        </p:grpSp>
        <p:pic>
          <p:nvPicPr>
            <p:cNvPr id="41" name="Picture 40" descr="A black and white pictogram of a person carrying a backpack&#10;&#10;Description automatically generated">
              <a:extLst>
                <a:ext uri="{FF2B5EF4-FFF2-40B4-BE49-F238E27FC236}">
                  <a16:creationId xmlns:a16="http://schemas.microsoft.com/office/drawing/2014/main" id="{917C8512-CB66-71EA-E7F2-FD7BFC8D1E59}"/>
                </a:ext>
              </a:extLst>
            </p:cNvPr>
            <p:cNvPicPr>
              <a:picLocks noChangeAspect="1"/>
            </p:cNvPicPr>
            <p:nvPr/>
          </p:nvPicPr>
          <p:blipFill>
            <a:blip r:embed="rId6"/>
            <a:stretch>
              <a:fillRect/>
            </a:stretch>
          </p:blipFill>
          <p:spPr>
            <a:xfrm>
              <a:off x="407749" y="2899900"/>
              <a:ext cx="482062" cy="719600"/>
            </a:xfrm>
            <a:prstGeom prst="rect">
              <a:avLst/>
            </a:prstGeom>
          </p:spPr>
        </p:pic>
      </p:grpSp>
    </p:spTree>
    <p:extLst>
      <p:ext uri="{BB962C8B-B14F-4D97-AF65-F5344CB8AC3E}">
        <p14:creationId xmlns:p14="http://schemas.microsoft.com/office/powerpoint/2010/main" val="3990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BE" dirty="0"/>
              <a:t>What is social coding?</a:t>
            </a:r>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a:bodyPr>
          <a:lstStyle/>
          <a:p>
            <a:r>
              <a:rPr lang="en-BE" sz="3200" dirty="0"/>
              <a:t>Open source practice - </a:t>
            </a:r>
            <a:r>
              <a:rPr lang="en-GB" sz="3200" b="0" i="0" dirty="0">
                <a:solidFill>
                  <a:srgbClr val="1F1F1F"/>
                </a:solidFill>
                <a:effectLst/>
                <a:latin typeface="Source Sans Pro" panose="020B0503030403020204" pitchFamily="34" charset="0"/>
              </a:rPr>
              <a:t>Open Source for Inner Source</a:t>
            </a:r>
            <a:endParaRPr lang="en-BE" sz="3200" dirty="0"/>
          </a:p>
          <a:p>
            <a:r>
              <a:rPr lang="en-BE" sz="3600" dirty="0"/>
              <a:t>All repositories are public</a:t>
            </a:r>
          </a:p>
          <a:p>
            <a:r>
              <a:rPr lang="en-BE" sz="3600" dirty="0"/>
              <a:t>Everyone is encouraged to contribute</a:t>
            </a:r>
          </a:p>
          <a:p>
            <a:r>
              <a:rPr lang="en-BE" sz="3600" dirty="0"/>
              <a:t>Contribute back via Pull Requests</a:t>
            </a:r>
          </a:p>
        </p:txBody>
      </p:sp>
      <p:pic>
        <p:nvPicPr>
          <p:cNvPr id="1030" name="Picture 6" descr="Git and Github basics served right. | by Sameer Kashyap | Medium">
            <a:extLst>
              <a:ext uri="{FF2B5EF4-FFF2-40B4-BE49-F238E27FC236}">
                <a16:creationId xmlns:a16="http://schemas.microsoft.com/office/drawing/2014/main" id="{63F26AB5-1587-7BB4-67B0-DBC681E56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61" y="4301453"/>
            <a:ext cx="3897666" cy="21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0602-2CF3-180D-5229-69489B33CC3F}"/>
              </a:ext>
            </a:extLst>
          </p:cNvPr>
          <p:cNvSpPr>
            <a:spLocks noGrp="1"/>
          </p:cNvSpPr>
          <p:nvPr>
            <p:ph type="title"/>
          </p:nvPr>
        </p:nvSpPr>
        <p:spPr/>
        <p:txBody>
          <a:bodyPr/>
          <a:lstStyle/>
          <a:p>
            <a:r>
              <a:rPr lang="en-GB" b="0" i="0" dirty="0">
                <a:solidFill>
                  <a:srgbClr val="1F1F1F"/>
                </a:solidFill>
                <a:effectLst/>
                <a:latin typeface="Source Sans Pro" panose="020B0503030403020204" pitchFamily="34" charset="0"/>
              </a:rPr>
              <a:t>What problem is social coding solving?</a:t>
            </a:r>
            <a:endParaRPr lang="en-BE" dirty="0"/>
          </a:p>
        </p:txBody>
      </p:sp>
      <p:sp>
        <p:nvSpPr>
          <p:cNvPr id="6" name="Content Placeholder 2">
            <a:extLst>
              <a:ext uri="{FF2B5EF4-FFF2-40B4-BE49-F238E27FC236}">
                <a16:creationId xmlns:a16="http://schemas.microsoft.com/office/drawing/2014/main" id="{144AB627-7AF2-F5D9-8B58-1B9076CDA8E5}"/>
              </a:ext>
            </a:extLst>
          </p:cNvPr>
          <p:cNvSpPr>
            <a:spLocks noGrp="1"/>
          </p:cNvSpPr>
          <p:nvPr>
            <p:ph idx="1"/>
          </p:nvPr>
        </p:nvSpPr>
        <p:spPr>
          <a:xfrm>
            <a:off x="838200" y="1825625"/>
            <a:ext cx="10515600" cy="4351338"/>
          </a:xfrm>
        </p:spPr>
        <p:txBody>
          <a:bodyPr>
            <a:normAutofit lnSpcReduction="10000"/>
          </a:bodyPr>
          <a:lstStyle/>
          <a:p>
            <a:r>
              <a:rPr lang="en-US" sz="3200" dirty="0"/>
              <a:t>A component has 80% code of what you need, but 20% is missing features.</a:t>
            </a:r>
          </a:p>
          <a:p>
            <a:r>
              <a:rPr lang="en-US" sz="3200" dirty="0"/>
              <a:t>How do you add the 20% missing features?</a:t>
            </a:r>
          </a:p>
          <a:p>
            <a:r>
              <a:rPr lang="en-US" sz="3200" dirty="0"/>
              <a:t>You have a decision to make:</a:t>
            </a:r>
          </a:p>
          <a:p>
            <a:pPr lvl="1"/>
            <a:r>
              <a:rPr lang="en-US" dirty="0"/>
              <a:t>Do you make a feature request and depend on another team?</a:t>
            </a:r>
          </a:p>
          <a:p>
            <a:pPr lvl="1"/>
            <a:r>
              <a:rPr lang="en-US" dirty="0"/>
              <a:t>Do you rebuild 100% of what you need (no dependencies)</a:t>
            </a:r>
          </a:p>
          <a:p>
            <a:pPr algn="l"/>
            <a:r>
              <a:rPr lang="en-GB" sz="3200" b="0" i="0" dirty="0">
                <a:solidFill>
                  <a:srgbClr val="333333"/>
                </a:solidFill>
                <a:effectLst/>
              </a:rPr>
              <a:t>This is a huge waste of resources for any company, but it happens all the time. </a:t>
            </a:r>
          </a:p>
          <a:p>
            <a:pPr algn="l"/>
            <a:r>
              <a:rPr lang="en-GB" sz="3200" b="0" i="0" dirty="0">
                <a:solidFill>
                  <a:srgbClr val="333333"/>
                </a:solidFill>
                <a:effectLst/>
              </a:rPr>
              <a:t>How does adopting social coding principles solve this? </a:t>
            </a:r>
          </a:p>
        </p:txBody>
      </p:sp>
      <p:grpSp>
        <p:nvGrpSpPr>
          <p:cNvPr id="7" name="Group 6">
            <a:extLst>
              <a:ext uri="{FF2B5EF4-FFF2-40B4-BE49-F238E27FC236}">
                <a16:creationId xmlns:a16="http://schemas.microsoft.com/office/drawing/2014/main" id="{265B75DE-76DC-379C-550D-F113EE2B303B}"/>
              </a:ext>
            </a:extLst>
          </p:cNvPr>
          <p:cNvGrpSpPr/>
          <p:nvPr/>
        </p:nvGrpSpPr>
        <p:grpSpPr>
          <a:xfrm>
            <a:off x="1318592" y="4028661"/>
            <a:ext cx="9554816" cy="443083"/>
            <a:chOff x="1318592" y="3843133"/>
            <a:chExt cx="9554816" cy="443083"/>
          </a:xfrm>
        </p:grpSpPr>
        <p:sp>
          <p:nvSpPr>
            <p:cNvPr id="4" name="TextBox 3">
              <a:extLst>
                <a:ext uri="{FF2B5EF4-FFF2-40B4-BE49-F238E27FC236}">
                  <a16:creationId xmlns:a16="http://schemas.microsoft.com/office/drawing/2014/main" id="{8FD5073C-797F-339F-B402-CD36A7B2E080}"/>
                </a:ext>
              </a:extLst>
            </p:cNvPr>
            <p:cNvSpPr txBox="1"/>
            <p:nvPr/>
          </p:nvSpPr>
          <p:spPr>
            <a:xfrm>
              <a:off x="8885582" y="3916884"/>
              <a:ext cx="1987826" cy="369332"/>
            </a:xfrm>
            <a:prstGeom prst="rect">
              <a:avLst/>
            </a:prstGeom>
            <a:noFill/>
          </p:spPr>
          <p:txBody>
            <a:bodyPr wrap="square" rtlCol="0">
              <a:spAutoFit/>
            </a:bodyPr>
            <a:lstStyle/>
            <a:p>
              <a:r>
                <a:rPr lang="en-BE" dirty="0">
                  <a:solidFill>
                    <a:srgbClr val="C00000"/>
                  </a:solidFill>
                </a:rPr>
                <a:t>Many teams select</a:t>
              </a:r>
            </a:p>
          </p:txBody>
        </p:sp>
        <p:sp>
          <p:nvSpPr>
            <p:cNvPr id="5" name="Rounded Rectangle 4">
              <a:extLst>
                <a:ext uri="{FF2B5EF4-FFF2-40B4-BE49-F238E27FC236}">
                  <a16:creationId xmlns:a16="http://schemas.microsoft.com/office/drawing/2014/main" id="{E6CFF27C-B8E7-AEA0-47F8-14AF546D42DC}"/>
                </a:ext>
              </a:extLst>
            </p:cNvPr>
            <p:cNvSpPr/>
            <p:nvPr/>
          </p:nvSpPr>
          <p:spPr>
            <a:xfrm>
              <a:off x="1318592" y="3843133"/>
              <a:ext cx="7553739" cy="43732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41944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EF19-9103-6E03-E560-1F005791A21D}"/>
              </a:ext>
            </a:extLst>
          </p:cNvPr>
          <p:cNvSpPr>
            <a:spLocks noGrp="1"/>
          </p:cNvSpPr>
          <p:nvPr>
            <p:ph type="title"/>
          </p:nvPr>
        </p:nvSpPr>
        <p:spPr/>
        <p:txBody>
          <a:bodyPr/>
          <a:lstStyle/>
          <a:p>
            <a:r>
              <a:rPr lang="en-BE" dirty="0"/>
              <a:t>Social coding solution</a:t>
            </a:r>
          </a:p>
        </p:txBody>
      </p:sp>
      <p:sp>
        <p:nvSpPr>
          <p:cNvPr id="4" name="Content Placeholder 2">
            <a:extLst>
              <a:ext uri="{FF2B5EF4-FFF2-40B4-BE49-F238E27FC236}">
                <a16:creationId xmlns:a16="http://schemas.microsoft.com/office/drawing/2014/main" id="{62F35FD8-6A1E-3561-B2A7-83CFAD46119C}"/>
              </a:ext>
            </a:extLst>
          </p:cNvPr>
          <p:cNvSpPr>
            <a:spLocks noGrp="1"/>
          </p:cNvSpPr>
          <p:nvPr>
            <p:ph idx="1"/>
          </p:nvPr>
        </p:nvSpPr>
        <p:spPr>
          <a:xfrm>
            <a:off x="838200" y="1825625"/>
            <a:ext cx="10515600" cy="4351338"/>
          </a:xfrm>
        </p:spPr>
        <p:txBody>
          <a:bodyPr>
            <a:normAutofit/>
          </a:bodyPr>
          <a:lstStyle/>
          <a:p>
            <a:r>
              <a:rPr lang="en-GB" sz="3200" b="0" i="0" dirty="0">
                <a:solidFill>
                  <a:srgbClr val="333333"/>
                </a:solidFill>
                <a:effectLst/>
              </a:rPr>
              <a:t>Discuss with the repo owner</a:t>
            </a:r>
          </a:p>
          <a:p>
            <a:r>
              <a:rPr lang="en-GB" sz="3200" dirty="0">
                <a:solidFill>
                  <a:srgbClr val="333333"/>
                </a:solidFill>
              </a:rPr>
              <a:t>Agree to develop it</a:t>
            </a:r>
          </a:p>
          <a:p>
            <a:r>
              <a:rPr lang="en-GB" sz="3200" b="0" i="0" dirty="0">
                <a:solidFill>
                  <a:srgbClr val="333333"/>
                </a:solidFill>
                <a:effectLst/>
              </a:rPr>
              <a:t>Open an issue and assign it to yourself</a:t>
            </a:r>
          </a:p>
          <a:p>
            <a:r>
              <a:rPr lang="en-GB" sz="3200" dirty="0">
                <a:solidFill>
                  <a:srgbClr val="333333"/>
                </a:solidFill>
              </a:rPr>
              <a:t>Fork the code and make your changes</a:t>
            </a:r>
          </a:p>
          <a:p>
            <a:r>
              <a:rPr lang="en-GB" sz="3200" b="0" i="0" dirty="0">
                <a:solidFill>
                  <a:srgbClr val="333333"/>
                </a:solidFill>
                <a:effectLst/>
              </a:rPr>
              <a:t>Issue a </a:t>
            </a:r>
            <a:r>
              <a:rPr lang="en-GB" sz="3200" dirty="0">
                <a:solidFill>
                  <a:srgbClr val="333333"/>
                </a:solidFill>
              </a:rPr>
              <a:t>Pull Request to review and merge back</a:t>
            </a:r>
          </a:p>
          <a:p>
            <a:r>
              <a:rPr lang="en-GB" sz="3200" b="1" i="0" dirty="0">
                <a:solidFill>
                  <a:srgbClr val="333333"/>
                </a:solidFill>
                <a:effectLst/>
              </a:rPr>
              <a:t>This is how open source works and </a:t>
            </a:r>
            <a:r>
              <a:rPr lang="en-GB" sz="3200" b="1" dirty="0">
                <a:solidFill>
                  <a:srgbClr val="333333"/>
                </a:solidFill>
              </a:rPr>
              <a:t>how we shall approach this team project</a:t>
            </a:r>
            <a:endParaRPr lang="en-GB" sz="3200" b="1" i="0" dirty="0">
              <a:solidFill>
                <a:srgbClr val="333333"/>
              </a:solidFill>
              <a:effectLst/>
            </a:endParaRPr>
          </a:p>
        </p:txBody>
      </p:sp>
    </p:spTree>
    <p:extLst>
      <p:ext uri="{BB962C8B-B14F-4D97-AF65-F5344CB8AC3E}">
        <p14:creationId xmlns:p14="http://schemas.microsoft.com/office/powerpoint/2010/main" val="3732659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2A49-2FBA-390E-DA51-D6AA16336158}"/>
              </a:ext>
            </a:extLst>
          </p:cNvPr>
          <p:cNvSpPr>
            <a:spLocks noGrp="1"/>
          </p:cNvSpPr>
          <p:nvPr>
            <p:ph type="title"/>
          </p:nvPr>
        </p:nvSpPr>
        <p:spPr/>
        <p:txBody>
          <a:bodyPr/>
          <a:lstStyle/>
          <a:p>
            <a:r>
              <a:rPr lang="en-BE" dirty="0"/>
              <a:t>Git-Github repository guidelines</a:t>
            </a:r>
          </a:p>
        </p:txBody>
      </p:sp>
      <p:sp>
        <p:nvSpPr>
          <p:cNvPr id="3" name="Content Placeholder 2">
            <a:extLst>
              <a:ext uri="{FF2B5EF4-FFF2-40B4-BE49-F238E27FC236}">
                <a16:creationId xmlns:a16="http://schemas.microsoft.com/office/drawing/2014/main" id="{2AE2A981-2EE7-9612-DC25-E279F79CBDB6}"/>
              </a:ext>
            </a:extLst>
          </p:cNvPr>
          <p:cNvSpPr>
            <a:spLocks noGrp="1"/>
          </p:cNvSpPr>
          <p:nvPr>
            <p:ph idx="1"/>
          </p:nvPr>
        </p:nvSpPr>
        <p:spPr/>
        <p:txBody>
          <a:bodyPr/>
          <a:lstStyle/>
          <a:p>
            <a:r>
              <a:rPr lang="en-BE" sz="3200" dirty="0"/>
              <a:t>Create a repository for a project</a:t>
            </a:r>
          </a:p>
          <a:p>
            <a:r>
              <a:rPr lang="en-BE" sz="3200" dirty="0"/>
              <a:t>Create a new branch for every issue</a:t>
            </a:r>
          </a:p>
          <a:p>
            <a:r>
              <a:rPr lang="en-BE" sz="3200" dirty="0"/>
              <a:t>Use a Pull Requests to merge to mainline</a:t>
            </a:r>
          </a:p>
          <a:p>
            <a:r>
              <a:rPr lang="en-BE" sz="3200" dirty="0"/>
              <a:t>Every Pull Request is an opportunity for code review</a:t>
            </a:r>
          </a:p>
          <a:p>
            <a:endParaRPr lang="en-BE" dirty="0"/>
          </a:p>
        </p:txBody>
      </p:sp>
      <p:sp>
        <p:nvSpPr>
          <p:cNvPr id="4" name="Left Brace 3">
            <a:extLst>
              <a:ext uri="{FF2B5EF4-FFF2-40B4-BE49-F238E27FC236}">
                <a16:creationId xmlns:a16="http://schemas.microsoft.com/office/drawing/2014/main" id="{A9EAD562-AED1-2A95-17D2-62C946DF14F2}"/>
              </a:ext>
            </a:extLst>
          </p:cNvPr>
          <p:cNvSpPr/>
          <p:nvPr/>
        </p:nvSpPr>
        <p:spPr>
          <a:xfrm rot="16200000">
            <a:off x="4979504" y="-381000"/>
            <a:ext cx="1033670" cy="930965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5" name="TextBox 4">
            <a:extLst>
              <a:ext uri="{FF2B5EF4-FFF2-40B4-BE49-F238E27FC236}">
                <a16:creationId xmlns:a16="http://schemas.microsoft.com/office/drawing/2014/main" id="{04E80CC2-BE11-18B9-0098-D20BD01CE417}"/>
              </a:ext>
            </a:extLst>
          </p:cNvPr>
          <p:cNvSpPr txBox="1"/>
          <p:nvPr/>
        </p:nvSpPr>
        <p:spPr>
          <a:xfrm>
            <a:off x="1828801" y="4633210"/>
            <a:ext cx="7593495" cy="584775"/>
          </a:xfrm>
          <a:prstGeom prst="rect">
            <a:avLst/>
          </a:prstGeom>
          <a:noFill/>
        </p:spPr>
        <p:txBody>
          <a:bodyPr wrap="square" rtlCol="0">
            <a:spAutoFit/>
          </a:bodyPr>
          <a:lstStyle/>
          <a:p>
            <a:pPr algn="ctr"/>
            <a:r>
              <a:rPr lang="en-BE" sz="3200" dirty="0">
                <a:solidFill>
                  <a:srgbClr val="C00000"/>
                </a:solidFill>
              </a:rPr>
              <a:t>Git Feature branch workflow</a:t>
            </a:r>
          </a:p>
        </p:txBody>
      </p:sp>
    </p:spTree>
    <p:extLst>
      <p:ext uri="{BB962C8B-B14F-4D97-AF65-F5344CB8AC3E}">
        <p14:creationId xmlns:p14="http://schemas.microsoft.com/office/powerpoint/2010/main" val="884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13D6-9520-B8F2-20FB-7D0CB6DBF3B0}"/>
              </a:ext>
            </a:extLst>
          </p:cNvPr>
          <p:cNvSpPr>
            <a:spLocks noGrp="1"/>
          </p:cNvSpPr>
          <p:nvPr>
            <p:ph type="title"/>
          </p:nvPr>
        </p:nvSpPr>
        <p:spPr>
          <a:ln>
            <a:solidFill>
              <a:schemeClr val="tx1"/>
            </a:solidFill>
          </a:ln>
        </p:spPr>
        <p:txBody>
          <a:bodyPr/>
          <a:lstStyle/>
          <a:p>
            <a:r>
              <a:rPr lang="en-BE" sz="4400" dirty="0"/>
              <a:t>Git-Github feature branch workflow</a:t>
            </a:r>
            <a:endParaRPr lang="en-BE" dirty="0"/>
          </a:p>
        </p:txBody>
      </p:sp>
      <p:sp>
        <p:nvSpPr>
          <p:cNvPr id="4" name="Rounded Rectangle 3">
            <a:extLst>
              <a:ext uri="{FF2B5EF4-FFF2-40B4-BE49-F238E27FC236}">
                <a16:creationId xmlns:a16="http://schemas.microsoft.com/office/drawing/2014/main" id="{94F6F577-DC76-EAFE-5FCA-5D0806BF1040}"/>
              </a:ext>
            </a:extLst>
          </p:cNvPr>
          <p:cNvSpPr/>
          <p:nvPr/>
        </p:nvSpPr>
        <p:spPr>
          <a:xfrm>
            <a:off x="1219200" y="221311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GitHub Repo</a:t>
            </a:r>
          </a:p>
        </p:txBody>
      </p:sp>
      <p:sp>
        <p:nvSpPr>
          <p:cNvPr id="5" name="Rounded Rectangle 4">
            <a:extLst>
              <a:ext uri="{FF2B5EF4-FFF2-40B4-BE49-F238E27FC236}">
                <a16:creationId xmlns:a16="http://schemas.microsoft.com/office/drawing/2014/main" id="{DC51A9A9-320B-0B6A-252F-360DD6C5817F}"/>
              </a:ext>
            </a:extLst>
          </p:cNvPr>
          <p:cNvSpPr/>
          <p:nvPr/>
        </p:nvSpPr>
        <p:spPr>
          <a:xfrm>
            <a:off x="1219200" y="4671389"/>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Repo</a:t>
            </a:r>
          </a:p>
        </p:txBody>
      </p:sp>
      <p:sp>
        <p:nvSpPr>
          <p:cNvPr id="6" name="Rounded Rectangle 5">
            <a:extLst>
              <a:ext uri="{FF2B5EF4-FFF2-40B4-BE49-F238E27FC236}">
                <a16:creationId xmlns:a16="http://schemas.microsoft.com/office/drawing/2014/main" id="{B1F3B636-14E0-3652-2402-C943B68CC305}"/>
              </a:ext>
            </a:extLst>
          </p:cNvPr>
          <p:cNvSpPr/>
          <p:nvPr/>
        </p:nvSpPr>
        <p:spPr>
          <a:xfrm>
            <a:off x="7149548" y="4671388"/>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Local Branch</a:t>
            </a:r>
          </a:p>
        </p:txBody>
      </p:sp>
      <p:sp>
        <p:nvSpPr>
          <p:cNvPr id="7" name="Rounded Rectangle 6">
            <a:extLst>
              <a:ext uri="{FF2B5EF4-FFF2-40B4-BE49-F238E27FC236}">
                <a16:creationId xmlns:a16="http://schemas.microsoft.com/office/drawing/2014/main" id="{0DEAC5F6-044C-99CD-D7E1-ACB7F32031F5}"/>
              </a:ext>
            </a:extLst>
          </p:cNvPr>
          <p:cNvSpPr/>
          <p:nvPr/>
        </p:nvSpPr>
        <p:spPr>
          <a:xfrm>
            <a:off x="7149548" y="2226880"/>
            <a:ext cx="2888974" cy="887895"/>
          </a:xfrm>
          <a:prstGeom prst="roundRect">
            <a:avLst/>
          </a:prstGeom>
          <a:solidFill>
            <a:srgbClr val="2602FC"/>
          </a:solidFill>
          <a:ln>
            <a:solidFill>
              <a:srgbClr val="2602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dirty="0"/>
              <a:t>Remote Branch</a:t>
            </a:r>
          </a:p>
        </p:txBody>
      </p:sp>
      <p:cxnSp>
        <p:nvCxnSpPr>
          <p:cNvPr id="9" name="Straight Arrow Connector 8">
            <a:extLst>
              <a:ext uri="{FF2B5EF4-FFF2-40B4-BE49-F238E27FC236}">
                <a16:creationId xmlns:a16="http://schemas.microsoft.com/office/drawing/2014/main" id="{1BA84A53-7C7F-CA78-F5A0-C4906015912F}"/>
              </a:ext>
            </a:extLst>
          </p:cNvPr>
          <p:cNvCxnSpPr>
            <a:stCxn id="4" idx="2"/>
            <a:endCxn id="5" idx="0"/>
          </p:cNvCxnSpPr>
          <p:nvPr/>
        </p:nvCxnSpPr>
        <p:spPr>
          <a:xfrm>
            <a:off x="2663687" y="3101005"/>
            <a:ext cx="0" cy="1570384"/>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E7DF59-9AF7-B0DF-2591-FBC8F78B6922}"/>
              </a:ext>
            </a:extLst>
          </p:cNvPr>
          <p:cNvCxnSpPr>
            <a:cxnSpLocks/>
            <a:stCxn id="5" idx="3"/>
            <a:endCxn id="6" idx="1"/>
          </p:cNvCxnSpPr>
          <p:nvPr/>
        </p:nvCxnSpPr>
        <p:spPr>
          <a:xfrm flipV="1">
            <a:off x="4108174" y="5115336"/>
            <a:ext cx="3041374" cy="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B97EBB-AFD2-FCF9-82FB-BE113DED30A7}"/>
              </a:ext>
            </a:extLst>
          </p:cNvPr>
          <p:cNvCxnSpPr>
            <a:cxnSpLocks/>
          </p:cNvCxnSpPr>
          <p:nvPr/>
        </p:nvCxnSpPr>
        <p:spPr>
          <a:xfrm flipV="1">
            <a:off x="8517835" y="3114775"/>
            <a:ext cx="0" cy="1556613"/>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C0D7F-6EF8-40C1-BA1B-048E6AE8CB8D}"/>
              </a:ext>
            </a:extLst>
          </p:cNvPr>
          <p:cNvCxnSpPr>
            <a:cxnSpLocks/>
            <a:stCxn id="7" idx="1"/>
          </p:cNvCxnSpPr>
          <p:nvPr/>
        </p:nvCxnSpPr>
        <p:spPr>
          <a:xfrm flipH="1" flipV="1">
            <a:off x="4108174" y="2657057"/>
            <a:ext cx="3041374" cy="13771"/>
          </a:xfrm>
          <a:prstGeom prst="straightConnector1">
            <a:avLst/>
          </a:prstGeom>
          <a:ln w="76200">
            <a:solidFill>
              <a:srgbClr val="2602FC"/>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D6E7CA-66CB-2A67-F14B-1235C4DE1CBB}"/>
              </a:ext>
            </a:extLst>
          </p:cNvPr>
          <p:cNvSpPr txBox="1"/>
          <p:nvPr/>
        </p:nvSpPr>
        <p:spPr>
          <a:xfrm>
            <a:off x="7451034" y="1642105"/>
            <a:ext cx="2587488" cy="584775"/>
          </a:xfrm>
          <a:prstGeom prst="rect">
            <a:avLst/>
          </a:prstGeom>
          <a:noFill/>
        </p:spPr>
        <p:txBody>
          <a:bodyPr wrap="square" rtlCol="0">
            <a:spAutoFit/>
          </a:bodyPr>
          <a:lstStyle/>
          <a:p>
            <a:r>
              <a:rPr lang="en-BE" sz="3200" dirty="0"/>
              <a:t>Pull Request</a:t>
            </a:r>
          </a:p>
        </p:txBody>
      </p:sp>
      <p:sp>
        <p:nvSpPr>
          <p:cNvPr id="21" name="TextBox 20">
            <a:extLst>
              <a:ext uri="{FF2B5EF4-FFF2-40B4-BE49-F238E27FC236}">
                <a16:creationId xmlns:a16="http://schemas.microsoft.com/office/drawing/2014/main" id="{D9244E3C-163C-E78D-2602-B0B580EF1C6A}"/>
              </a:ext>
            </a:extLst>
          </p:cNvPr>
          <p:cNvSpPr txBox="1"/>
          <p:nvPr/>
        </p:nvSpPr>
        <p:spPr>
          <a:xfrm>
            <a:off x="5128593" y="2072827"/>
            <a:ext cx="1623390" cy="584775"/>
          </a:xfrm>
          <a:prstGeom prst="rect">
            <a:avLst/>
          </a:prstGeom>
          <a:noFill/>
        </p:spPr>
        <p:txBody>
          <a:bodyPr wrap="square" rtlCol="0">
            <a:spAutoFit/>
          </a:bodyPr>
          <a:lstStyle/>
          <a:p>
            <a:r>
              <a:rPr lang="en-BE" sz="3200" dirty="0"/>
              <a:t>Merge</a:t>
            </a:r>
          </a:p>
        </p:txBody>
      </p:sp>
      <p:sp>
        <p:nvSpPr>
          <p:cNvPr id="22" name="TextBox 21">
            <a:extLst>
              <a:ext uri="{FF2B5EF4-FFF2-40B4-BE49-F238E27FC236}">
                <a16:creationId xmlns:a16="http://schemas.microsoft.com/office/drawing/2014/main" id="{78E5A202-AE95-DE27-E40F-718872C8097E}"/>
              </a:ext>
            </a:extLst>
          </p:cNvPr>
          <p:cNvSpPr txBox="1"/>
          <p:nvPr/>
        </p:nvSpPr>
        <p:spPr>
          <a:xfrm>
            <a:off x="8517835" y="3593809"/>
            <a:ext cx="1368283" cy="584775"/>
          </a:xfrm>
          <a:prstGeom prst="rect">
            <a:avLst/>
          </a:prstGeom>
          <a:noFill/>
        </p:spPr>
        <p:txBody>
          <a:bodyPr wrap="square" rtlCol="0">
            <a:spAutoFit/>
          </a:bodyPr>
          <a:lstStyle/>
          <a:p>
            <a:r>
              <a:rPr lang="en-BE" sz="3200" dirty="0"/>
              <a:t>Push</a:t>
            </a:r>
          </a:p>
        </p:txBody>
      </p:sp>
      <p:sp>
        <p:nvSpPr>
          <p:cNvPr id="23" name="TextBox 22">
            <a:extLst>
              <a:ext uri="{FF2B5EF4-FFF2-40B4-BE49-F238E27FC236}">
                <a16:creationId xmlns:a16="http://schemas.microsoft.com/office/drawing/2014/main" id="{55474D9E-FDE2-48B4-7175-BC3F1DDC21D7}"/>
              </a:ext>
            </a:extLst>
          </p:cNvPr>
          <p:cNvSpPr txBox="1"/>
          <p:nvPr/>
        </p:nvSpPr>
        <p:spPr>
          <a:xfrm>
            <a:off x="4786523" y="4556119"/>
            <a:ext cx="1608477" cy="1077218"/>
          </a:xfrm>
          <a:prstGeom prst="rect">
            <a:avLst/>
          </a:prstGeom>
          <a:noFill/>
        </p:spPr>
        <p:txBody>
          <a:bodyPr wrap="square" rtlCol="0">
            <a:spAutoFit/>
          </a:bodyPr>
          <a:lstStyle/>
          <a:p>
            <a:r>
              <a:rPr lang="en-BE" sz="3200" dirty="0"/>
              <a:t>Feature Branch</a:t>
            </a:r>
          </a:p>
        </p:txBody>
      </p:sp>
      <p:sp>
        <p:nvSpPr>
          <p:cNvPr id="24" name="TextBox 23">
            <a:extLst>
              <a:ext uri="{FF2B5EF4-FFF2-40B4-BE49-F238E27FC236}">
                <a16:creationId xmlns:a16="http://schemas.microsoft.com/office/drawing/2014/main" id="{DF9ECA39-28DE-8BE7-9C6B-4D2738B6B563}"/>
              </a:ext>
            </a:extLst>
          </p:cNvPr>
          <p:cNvSpPr txBox="1"/>
          <p:nvPr/>
        </p:nvSpPr>
        <p:spPr>
          <a:xfrm>
            <a:off x="1295404" y="3588541"/>
            <a:ext cx="1368283" cy="584775"/>
          </a:xfrm>
          <a:prstGeom prst="rect">
            <a:avLst/>
          </a:prstGeom>
          <a:noFill/>
        </p:spPr>
        <p:txBody>
          <a:bodyPr wrap="square" rtlCol="0">
            <a:spAutoFit/>
          </a:bodyPr>
          <a:lstStyle/>
          <a:p>
            <a:r>
              <a:rPr lang="en-BE" sz="3200" dirty="0"/>
              <a:t>Clone</a:t>
            </a:r>
          </a:p>
        </p:txBody>
      </p:sp>
      <p:sp>
        <p:nvSpPr>
          <p:cNvPr id="25" name="TextBox 24">
            <a:extLst>
              <a:ext uri="{FF2B5EF4-FFF2-40B4-BE49-F238E27FC236}">
                <a16:creationId xmlns:a16="http://schemas.microsoft.com/office/drawing/2014/main" id="{F7566735-B68E-A489-131C-0A11C4FE25A3}"/>
              </a:ext>
            </a:extLst>
          </p:cNvPr>
          <p:cNvSpPr txBox="1"/>
          <p:nvPr/>
        </p:nvSpPr>
        <p:spPr>
          <a:xfrm>
            <a:off x="185531" y="5950226"/>
            <a:ext cx="11582400" cy="584775"/>
          </a:xfrm>
          <a:prstGeom prst="rect">
            <a:avLst/>
          </a:prstGeom>
          <a:noFill/>
        </p:spPr>
        <p:txBody>
          <a:bodyPr wrap="square" rtlCol="0">
            <a:spAutoFit/>
          </a:bodyPr>
          <a:lstStyle/>
          <a:p>
            <a:r>
              <a:rPr lang="en-BE" sz="3200" dirty="0"/>
              <a:t>We will employ the git feature branch workflow in our team project </a:t>
            </a:r>
          </a:p>
        </p:txBody>
      </p:sp>
    </p:spTree>
    <p:extLst>
      <p:ext uri="{BB962C8B-B14F-4D97-AF65-F5344CB8AC3E}">
        <p14:creationId xmlns:p14="http://schemas.microsoft.com/office/powerpoint/2010/main" val="212673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01" y="96472"/>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submit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2388321" y="1000056"/>
            <a:ext cx="5481512" cy="1207155"/>
            <a:chOff x="2388321" y="1165574"/>
            <a:chExt cx="5481512" cy="120715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35626" y="1476249"/>
              <a:ext cx="8219" cy="896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2388321" y="1464781"/>
              <a:ext cx="3855524" cy="2007"/>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3716688" y="1165574"/>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a:ln w="12700">
              <a:solidFill>
                <a:schemeClr val="tx1"/>
              </a:solidFill>
            </a:ln>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1293208" y="887577"/>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477328"/>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PL coding style Guide</a:t>
            </a:r>
          </a:p>
          <a:p>
            <a:pPr marL="285750" indent="-285750">
              <a:buFont typeface="Arial" panose="020B0604020202020204" pitchFamily="34" charset="0"/>
              <a:buChar char="•"/>
            </a:pPr>
            <a:r>
              <a:rPr lang="en-GB" dirty="0"/>
              <a:t>The code has passed all tests (CI)</a:t>
            </a:r>
          </a:p>
          <a:p>
            <a:pPr marL="285750" indent="-285750">
              <a:buFont typeface="Arial" panose="020B0604020202020204" pitchFamily="34" charset="0"/>
              <a:buChar char="•"/>
            </a:pPr>
            <a:r>
              <a:rPr lang="en-GB" dirty="0"/>
              <a:t>Test Coverage (&gt;95)</a:t>
            </a:r>
          </a:p>
          <a:p>
            <a:pPr marL="285750" indent="-285750">
              <a:buFont typeface="Arial" panose="020B0604020202020204" pitchFamily="34" charset="0"/>
              <a:buChar char="•"/>
            </a:pPr>
            <a:r>
              <a:rPr lang="en-GB" dirty="0"/>
              <a:t>Code is well Documented</a:t>
            </a:r>
            <a:endParaRPr lang="en-BE" dirty="0"/>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2315086"/>
            <a:ext cx="2010838" cy="1892431"/>
            <a:chOff x="1776005" y="2315086"/>
            <a:chExt cx="2010838" cy="1892431"/>
          </a:xfrm>
        </p:grpSpPr>
        <p:cxnSp>
          <p:nvCxnSpPr>
            <p:cNvPr id="14" name="Straight Connector 13">
              <a:extLst>
                <a:ext uri="{FF2B5EF4-FFF2-40B4-BE49-F238E27FC236}">
                  <a16:creationId xmlns:a16="http://schemas.microsoft.com/office/drawing/2014/main" id="{B71021A6-E270-732B-FE46-115190D7E92F}"/>
                </a:ext>
              </a:extLst>
            </p:cNvPr>
            <p:cNvCxnSpPr>
              <a:cxnSpLocks/>
              <a:endCxn id="36" idx="2"/>
            </p:cNvCxnSpPr>
            <p:nvPr/>
          </p:nvCxnSpPr>
          <p:spPr>
            <a:xfrm>
              <a:off x="1854497" y="2315086"/>
              <a:ext cx="13345" cy="3972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501650-80ED-5B08-5F33-81BA3C81AEFE}"/>
              </a:ext>
            </a:extLst>
          </p:cNvPr>
          <p:cNvPicPr>
            <a:picLocks noChangeAspect="1"/>
          </p:cNvPicPr>
          <p:nvPr/>
        </p:nvPicPr>
        <p:blipFill>
          <a:blip r:embed="rId3"/>
          <a:stretch>
            <a:fillRect/>
          </a:stretch>
        </p:blipFill>
        <p:spPr>
          <a:xfrm>
            <a:off x="3060700" y="1178193"/>
            <a:ext cx="6147834" cy="5376389"/>
          </a:xfrm>
          <a:prstGeom prst="rect">
            <a:avLst/>
          </a:prstGeom>
          <a:ln>
            <a:solidFill>
              <a:schemeClr val="tx1"/>
            </a:solidFill>
          </a:ln>
        </p:spPr>
      </p:pic>
      <p:sp>
        <p:nvSpPr>
          <p:cNvPr id="6" name="TextBox 5">
            <a:extLst>
              <a:ext uri="{FF2B5EF4-FFF2-40B4-BE49-F238E27FC236}">
                <a16:creationId xmlns:a16="http://schemas.microsoft.com/office/drawing/2014/main" id="{23B72BC4-AD5A-6249-F4A0-DE455A782756}"/>
              </a:ext>
            </a:extLst>
          </p:cNvPr>
          <p:cNvSpPr txBox="1"/>
          <p:nvPr/>
        </p:nvSpPr>
        <p:spPr>
          <a:xfrm rot="16200000">
            <a:off x="-1578167" y="3298755"/>
            <a:ext cx="6097836" cy="369332"/>
          </a:xfrm>
          <a:prstGeom prst="rect">
            <a:avLst/>
          </a:prstGeom>
          <a:noFill/>
        </p:spPr>
        <p:txBody>
          <a:bodyPr wrap="square">
            <a:spAutoFit/>
          </a:bodyPr>
          <a:lstStyle/>
          <a:p>
            <a:r>
              <a:rPr lang="en-BE" dirty="0"/>
              <a:t>https://github.com/Graylog2/graylog2-server/pull/14284</a:t>
            </a:r>
          </a:p>
        </p:txBody>
      </p:sp>
      <p:sp>
        <p:nvSpPr>
          <p:cNvPr id="2" name="TextBox 1">
            <a:extLst>
              <a:ext uri="{FF2B5EF4-FFF2-40B4-BE49-F238E27FC236}">
                <a16:creationId xmlns:a16="http://schemas.microsoft.com/office/drawing/2014/main" id="{A5E9E1FD-D123-13A2-62D6-0960D19459C3}"/>
              </a:ext>
            </a:extLst>
          </p:cNvPr>
          <p:cNvSpPr txBox="1"/>
          <p:nvPr/>
        </p:nvSpPr>
        <p:spPr>
          <a:xfrm>
            <a:off x="2362200" y="434503"/>
            <a:ext cx="7574280" cy="584775"/>
          </a:xfrm>
          <a:prstGeom prst="rect">
            <a:avLst/>
          </a:prstGeom>
          <a:noFill/>
        </p:spPr>
        <p:txBody>
          <a:bodyPr wrap="square" rtlCol="0">
            <a:spAutoFit/>
          </a:bodyPr>
          <a:lstStyle/>
          <a:p>
            <a:r>
              <a:rPr lang="en-BE" sz="3200" dirty="0"/>
              <a:t>Best Practices Pull Requests  Documentation</a:t>
            </a:r>
          </a:p>
        </p:txBody>
      </p:sp>
    </p:spTree>
    <p:extLst>
      <p:ext uri="{BB962C8B-B14F-4D97-AF65-F5344CB8AC3E}">
        <p14:creationId xmlns:p14="http://schemas.microsoft.com/office/powerpoint/2010/main" val="2902351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771651"/>
            <a:ext cx="3257550" cy="2000548"/>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 name="Group 2">
            <a:extLst>
              <a:ext uri="{FF2B5EF4-FFF2-40B4-BE49-F238E27FC236}">
                <a16:creationId xmlns:a16="http://schemas.microsoft.com/office/drawing/2014/main" id="{614E21DE-E2EC-A0EF-075B-BB12A82838AF}"/>
              </a:ext>
            </a:extLst>
          </p:cNvPr>
          <p:cNvGrpSpPr/>
          <p:nvPr/>
        </p:nvGrpSpPr>
        <p:grpSpPr>
          <a:xfrm>
            <a:off x="9286875" y="3986213"/>
            <a:ext cx="1771650" cy="2089694"/>
            <a:chOff x="9286875" y="3986213"/>
            <a:chExt cx="1771650" cy="2089694"/>
          </a:xfrm>
        </p:grpSpPr>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sp>
            <p:nvSpPr>
              <p:cNvPr id="4096" name="TextBox 4095">
                <a:extLst>
                  <a:ext uri="{FF2B5EF4-FFF2-40B4-BE49-F238E27FC236}">
                    <a16:creationId xmlns:a16="http://schemas.microsoft.com/office/drawing/2014/main" id="{3C964EB7-B1B9-8DA5-D6E4-C677939A1A18}"/>
                  </a:ext>
                </a:extLst>
              </p:cNvPr>
              <p:cNvSpPr txBox="1"/>
              <p:nvPr/>
            </p:nvSpPr>
            <p:spPr>
              <a:xfrm>
                <a:off x="9286875" y="5706575"/>
                <a:ext cx="1771650" cy="369332"/>
              </a:xfrm>
              <a:prstGeom prst="rect">
                <a:avLst/>
              </a:prstGeom>
              <a:noFill/>
            </p:spPr>
            <p:txBody>
              <a:bodyPr wrap="square" rtlCol="0">
                <a:spAutoFit/>
              </a:bodyPr>
              <a:lstStyle/>
              <a:p>
                <a:r>
                  <a:rPr lang="en-BE" dirty="0"/>
                  <a:t>Software Project</a:t>
                </a:r>
              </a:p>
            </p:txBody>
          </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026" name="Picture 2" descr="Software-Development Icons - Free SVG &amp; PNG Software ...">
              <a:extLst>
                <a:ext uri="{FF2B5EF4-FFF2-40B4-BE49-F238E27FC236}">
                  <a16:creationId xmlns:a16="http://schemas.microsoft.com/office/drawing/2014/main" id="{397D8E9F-ED8B-6AA2-E265-91504F14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358" y="4565099"/>
              <a:ext cx="1406684" cy="1406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7173756C-2601-617A-E174-D42CE0524794}"/>
              </a:ext>
            </a:extLst>
          </p:cNvPr>
          <p:cNvPicPr>
            <a:picLocks noChangeAspect="1"/>
          </p:cNvPicPr>
          <p:nvPr/>
        </p:nvPicPr>
        <p:blipFill>
          <a:blip r:embed="rId3"/>
          <a:stretch>
            <a:fillRect/>
          </a:stretch>
        </p:blipFill>
        <p:spPr>
          <a:xfrm>
            <a:off x="72961" y="869950"/>
            <a:ext cx="12019848" cy="5186293"/>
          </a:xfrm>
          <a:prstGeom prst="rect">
            <a:avLst/>
          </a:prstGeom>
        </p:spPr>
      </p:pic>
      <p:sp>
        <p:nvSpPr>
          <p:cNvPr id="7" name="TextBox 6">
            <a:extLst>
              <a:ext uri="{FF2B5EF4-FFF2-40B4-BE49-F238E27FC236}">
                <a16:creationId xmlns:a16="http://schemas.microsoft.com/office/drawing/2014/main" id="{10339302-767A-5F2B-10A9-FB13C921159D}"/>
              </a:ext>
            </a:extLst>
          </p:cNvPr>
          <p:cNvSpPr txBox="1"/>
          <p:nvPr/>
        </p:nvSpPr>
        <p:spPr>
          <a:xfrm>
            <a:off x="1002535" y="155426"/>
            <a:ext cx="8747393" cy="646331"/>
          </a:xfrm>
          <a:prstGeom prst="rect">
            <a:avLst/>
          </a:prstGeom>
          <a:noFill/>
        </p:spPr>
        <p:txBody>
          <a:bodyPr wrap="square" rtlCol="0">
            <a:spAutoFit/>
          </a:bodyPr>
          <a:lstStyle/>
          <a:p>
            <a:r>
              <a:rPr lang="en-BE" sz="3600" dirty="0"/>
              <a:t>My Journey to UNLV</a:t>
            </a:r>
          </a:p>
        </p:txBody>
      </p:sp>
    </p:spTree>
    <p:extLst>
      <p:ext uri="{BB962C8B-B14F-4D97-AF65-F5344CB8AC3E}">
        <p14:creationId xmlns:p14="http://schemas.microsoft.com/office/powerpoint/2010/main" val="4849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1370952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646331"/>
            </a:xfrm>
            <a:prstGeom prst="rect">
              <a:avLst/>
            </a:prstGeom>
            <a:noFill/>
          </p:spPr>
          <p:txBody>
            <a:bodyPr wrap="square" rtlCol="0">
              <a:spAutoFit/>
            </a:bodyPr>
            <a:lstStyle/>
            <a:p>
              <a:r>
                <a:rPr lang="en-BE" dirty="0">
                  <a:solidFill>
                    <a:srgbClr val="17792D"/>
                  </a:solidFill>
                </a:rPr>
                <a:t>Write code for the tests to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344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9AED-9AF0-DF1F-982C-0DE6D5FA2A97}"/>
              </a:ext>
            </a:extLst>
          </p:cNvPr>
          <p:cNvSpPr>
            <a:spLocks noGrp="1"/>
          </p:cNvSpPr>
          <p:nvPr>
            <p:ph type="title"/>
          </p:nvPr>
        </p:nvSpPr>
        <p:spPr/>
        <p:txBody>
          <a:bodyPr/>
          <a:lstStyle/>
          <a:p>
            <a:r>
              <a:rPr lang="en-BE" dirty="0"/>
              <a:t>CI/CD pipeline</a:t>
            </a:r>
          </a:p>
        </p:txBody>
      </p:sp>
      <p:pic>
        <p:nvPicPr>
          <p:cNvPr id="5" name="Content Placeholder 4" descr="A diagram of a software development process&#10;&#10;Description automatically generated">
            <a:extLst>
              <a:ext uri="{FF2B5EF4-FFF2-40B4-BE49-F238E27FC236}">
                <a16:creationId xmlns:a16="http://schemas.microsoft.com/office/drawing/2014/main" id="{81C1EAFE-C004-F459-8F34-13316054AA84}"/>
              </a:ext>
            </a:extLst>
          </p:cNvPr>
          <p:cNvPicPr>
            <a:picLocks noGrp="1" noChangeAspect="1"/>
          </p:cNvPicPr>
          <p:nvPr>
            <p:ph idx="1"/>
          </p:nvPr>
        </p:nvPicPr>
        <p:blipFill rotWithShape="1">
          <a:blip r:embed="rId3"/>
          <a:srcRect l="58171" t="45005" r="4606" b="43922"/>
          <a:stretch/>
        </p:blipFill>
        <p:spPr>
          <a:xfrm>
            <a:off x="6362299" y="2804988"/>
            <a:ext cx="3630716" cy="639672"/>
          </a:xfrm>
        </p:spPr>
      </p:pic>
      <p:pic>
        <p:nvPicPr>
          <p:cNvPr id="6" name="Content Placeholder 4" descr="A diagram of a software development process&#10;&#10;Description automatically generated">
            <a:extLst>
              <a:ext uri="{FF2B5EF4-FFF2-40B4-BE49-F238E27FC236}">
                <a16:creationId xmlns:a16="http://schemas.microsoft.com/office/drawing/2014/main" id="{A6762F3F-BC2A-4084-604C-D765621C8D17}"/>
              </a:ext>
            </a:extLst>
          </p:cNvPr>
          <p:cNvPicPr>
            <a:picLocks noChangeAspect="1"/>
          </p:cNvPicPr>
          <p:nvPr/>
        </p:nvPicPr>
        <p:blipFill rotWithShape="1">
          <a:blip r:embed="rId3"/>
          <a:srcRect l="1926" t="44502" r="43633" b="43029"/>
          <a:stretch/>
        </p:blipFill>
        <p:spPr>
          <a:xfrm>
            <a:off x="1468602" y="2761919"/>
            <a:ext cx="4745628" cy="643708"/>
          </a:xfrm>
          <a:prstGeom prst="rect">
            <a:avLst/>
          </a:prstGeom>
        </p:spPr>
      </p:pic>
      <p:sp>
        <p:nvSpPr>
          <p:cNvPr id="7" name="Rectangle 6">
            <a:extLst>
              <a:ext uri="{FF2B5EF4-FFF2-40B4-BE49-F238E27FC236}">
                <a16:creationId xmlns:a16="http://schemas.microsoft.com/office/drawing/2014/main" id="{FBAE7B48-6C38-E00A-ADD5-78CBFA7A922D}"/>
              </a:ext>
            </a:extLst>
          </p:cNvPr>
          <p:cNvSpPr/>
          <p:nvPr/>
        </p:nvSpPr>
        <p:spPr>
          <a:xfrm>
            <a:off x="8510352" y="1401930"/>
            <a:ext cx="96252" cy="346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16767583-8684-6B5D-FBA1-3E0F6EA719B4}"/>
              </a:ext>
            </a:extLst>
          </p:cNvPr>
          <p:cNvGrpSpPr/>
          <p:nvPr/>
        </p:nvGrpSpPr>
        <p:grpSpPr>
          <a:xfrm>
            <a:off x="1481890" y="1936644"/>
            <a:ext cx="4745628" cy="2616106"/>
            <a:chOff x="1481890" y="1936644"/>
            <a:chExt cx="4745628" cy="2616106"/>
          </a:xfrm>
        </p:grpSpPr>
        <p:sp>
          <p:nvSpPr>
            <p:cNvPr id="8" name="Rectangle 7">
              <a:extLst>
                <a:ext uri="{FF2B5EF4-FFF2-40B4-BE49-F238E27FC236}">
                  <a16:creationId xmlns:a16="http://schemas.microsoft.com/office/drawing/2014/main" id="{54400357-8CC0-4CBD-F133-ECC82F66E5A1}"/>
                </a:ext>
              </a:extLst>
            </p:cNvPr>
            <p:cNvSpPr/>
            <p:nvPr/>
          </p:nvSpPr>
          <p:spPr>
            <a:xfrm>
              <a:off x="1481890" y="1973179"/>
              <a:ext cx="4745628"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97875492-527B-5B73-AD0F-466587EAAC46}"/>
                </a:ext>
              </a:extLst>
            </p:cNvPr>
            <p:cNvSpPr txBox="1"/>
            <p:nvPr/>
          </p:nvSpPr>
          <p:spPr>
            <a:xfrm>
              <a:off x="2191728" y="1936644"/>
              <a:ext cx="3291038" cy="369332"/>
            </a:xfrm>
            <a:prstGeom prst="rect">
              <a:avLst/>
            </a:prstGeom>
            <a:noFill/>
          </p:spPr>
          <p:txBody>
            <a:bodyPr wrap="square" rtlCol="0">
              <a:spAutoFit/>
            </a:bodyPr>
            <a:lstStyle/>
            <a:p>
              <a:pPr algn="ctr"/>
              <a:r>
                <a:rPr lang="en-BE" dirty="0"/>
                <a:t>Continous Integration</a:t>
              </a:r>
            </a:p>
          </p:txBody>
        </p:sp>
      </p:grpSp>
      <p:grpSp>
        <p:nvGrpSpPr>
          <p:cNvPr id="13" name="Group 12">
            <a:extLst>
              <a:ext uri="{FF2B5EF4-FFF2-40B4-BE49-F238E27FC236}">
                <a16:creationId xmlns:a16="http://schemas.microsoft.com/office/drawing/2014/main" id="{25780692-CEED-C22C-CD60-EB3A32C27E1B}"/>
              </a:ext>
            </a:extLst>
          </p:cNvPr>
          <p:cNvGrpSpPr/>
          <p:nvPr/>
        </p:nvGrpSpPr>
        <p:grpSpPr>
          <a:xfrm>
            <a:off x="6304549" y="1973179"/>
            <a:ext cx="3782727" cy="2579571"/>
            <a:chOff x="6304549" y="1973179"/>
            <a:chExt cx="3782727" cy="2579571"/>
          </a:xfrm>
        </p:grpSpPr>
        <p:sp>
          <p:nvSpPr>
            <p:cNvPr id="9" name="Rectangle 8">
              <a:extLst>
                <a:ext uri="{FF2B5EF4-FFF2-40B4-BE49-F238E27FC236}">
                  <a16:creationId xmlns:a16="http://schemas.microsoft.com/office/drawing/2014/main" id="{3E314F7F-0089-5C3A-8AEA-E6D558E3CE03}"/>
                </a:ext>
              </a:extLst>
            </p:cNvPr>
            <p:cNvSpPr/>
            <p:nvPr/>
          </p:nvSpPr>
          <p:spPr>
            <a:xfrm>
              <a:off x="6304549" y="1973179"/>
              <a:ext cx="3782727" cy="2579571"/>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51352F16-6ADB-272E-46FF-F5E79AE41291}"/>
                </a:ext>
              </a:extLst>
            </p:cNvPr>
            <p:cNvSpPr txBox="1"/>
            <p:nvPr/>
          </p:nvSpPr>
          <p:spPr>
            <a:xfrm>
              <a:off x="6532138" y="2019752"/>
              <a:ext cx="3291038" cy="369332"/>
            </a:xfrm>
            <a:prstGeom prst="rect">
              <a:avLst/>
            </a:prstGeom>
            <a:noFill/>
          </p:spPr>
          <p:txBody>
            <a:bodyPr wrap="square" rtlCol="0">
              <a:spAutoFit/>
            </a:bodyPr>
            <a:lstStyle/>
            <a:p>
              <a:pPr algn="ctr"/>
              <a:r>
                <a:rPr lang="en-BE" dirty="0"/>
                <a:t>Continous Delivery</a:t>
              </a:r>
            </a:p>
          </p:txBody>
        </p:sp>
      </p:grpSp>
      <p:grpSp>
        <p:nvGrpSpPr>
          <p:cNvPr id="20" name="Group 19">
            <a:extLst>
              <a:ext uri="{FF2B5EF4-FFF2-40B4-BE49-F238E27FC236}">
                <a16:creationId xmlns:a16="http://schemas.microsoft.com/office/drawing/2014/main" id="{4B50F984-0504-4286-DADE-8FEF9963C393}"/>
              </a:ext>
            </a:extLst>
          </p:cNvPr>
          <p:cNvGrpSpPr/>
          <p:nvPr/>
        </p:nvGrpSpPr>
        <p:grpSpPr>
          <a:xfrm>
            <a:off x="3592701" y="2334696"/>
            <a:ext cx="1697496" cy="1321338"/>
            <a:chOff x="3592701" y="2334696"/>
            <a:chExt cx="1697496" cy="1321338"/>
          </a:xfrm>
        </p:grpSpPr>
        <p:sp>
          <p:nvSpPr>
            <p:cNvPr id="14" name="Curved Up Arrow 13">
              <a:extLst>
                <a:ext uri="{FF2B5EF4-FFF2-40B4-BE49-F238E27FC236}">
                  <a16:creationId xmlns:a16="http://schemas.microsoft.com/office/drawing/2014/main" id="{0843006D-3FD9-E52C-A40C-6D313A586713}"/>
                </a:ext>
              </a:extLst>
            </p:cNvPr>
            <p:cNvSpPr/>
            <p:nvPr/>
          </p:nvSpPr>
          <p:spPr>
            <a:xfrm rot="20228259" flipV="1">
              <a:off x="3595518" y="233469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Curved Up Arrow 14">
              <a:extLst>
                <a:ext uri="{FF2B5EF4-FFF2-40B4-BE49-F238E27FC236}">
                  <a16:creationId xmlns:a16="http://schemas.microsoft.com/office/drawing/2014/main" id="{8B268543-8CB9-0FAB-63DC-6309C763E261}"/>
                </a:ext>
              </a:extLst>
            </p:cNvPr>
            <p:cNvSpPr/>
            <p:nvPr/>
          </p:nvSpPr>
          <p:spPr>
            <a:xfrm rot="5400000" flipV="1">
              <a:off x="4434516" y="280035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6" name="Curved Up Arrow 15">
              <a:extLst>
                <a:ext uri="{FF2B5EF4-FFF2-40B4-BE49-F238E27FC236}">
                  <a16:creationId xmlns:a16="http://schemas.microsoft.com/office/drawing/2014/main" id="{8E04D356-6437-4BD9-A65A-D1EBF4573A14}"/>
                </a:ext>
              </a:extLst>
            </p:cNvPr>
            <p:cNvSpPr/>
            <p:nvPr/>
          </p:nvSpPr>
          <p:spPr>
            <a:xfrm rot="12410772" flipV="1">
              <a:off x="3592701" y="325507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grpSp>
        <p:nvGrpSpPr>
          <p:cNvPr id="21" name="Group 20">
            <a:extLst>
              <a:ext uri="{FF2B5EF4-FFF2-40B4-BE49-F238E27FC236}">
                <a16:creationId xmlns:a16="http://schemas.microsoft.com/office/drawing/2014/main" id="{EAE279BC-C6F4-8730-2F59-F5A6362E7E9D}"/>
              </a:ext>
            </a:extLst>
          </p:cNvPr>
          <p:cNvGrpSpPr/>
          <p:nvPr/>
        </p:nvGrpSpPr>
        <p:grpSpPr>
          <a:xfrm>
            <a:off x="7158700" y="2362006"/>
            <a:ext cx="1697496" cy="1321338"/>
            <a:chOff x="7158700" y="2362006"/>
            <a:chExt cx="1697496" cy="1321338"/>
          </a:xfrm>
        </p:grpSpPr>
        <p:sp>
          <p:nvSpPr>
            <p:cNvPr id="17" name="Curved Up Arrow 16">
              <a:extLst>
                <a:ext uri="{FF2B5EF4-FFF2-40B4-BE49-F238E27FC236}">
                  <a16:creationId xmlns:a16="http://schemas.microsoft.com/office/drawing/2014/main" id="{6C36F8D1-24F2-2A70-791D-3CF01E2AEC78}"/>
                </a:ext>
              </a:extLst>
            </p:cNvPr>
            <p:cNvSpPr/>
            <p:nvPr/>
          </p:nvSpPr>
          <p:spPr>
            <a:xfrm rot="20228259" flipV="1">
              <a:off x="7161517" y="2362006"/>
              <a:ext cx="1199017" cy="497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Curved Up Arrow 17">
              <a:extLst>
                <a:ext uri="{FF2B5EF4-FFF2-40B4-BE49-F238E27FC236}">
                  <a16:creationId xmlns:a16="http://schemas.microsoft.com/office/drawing/2014/main" id="{CB848328-9A9E-2DB4-C383-B5988ADCC7B1}"/>
                </a:ext>
              </a:extLst>
            </p:cNvPr>
            <p:cNvSpPr/>
            <p:nvPr/>
          </p:nvSpPr>
          <p:spPr>
            <a:xfrm rot="5400000" flipV="1">
              <a:off x="8000515" y="2827663"/>
              <a:ext cx="1212178" cy="49918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Curved Up Arrow 18">
              <a:extLst>
                <a:ext uri="{FF2B5EF4-FFF2-40B4-BE49-F238E27FC236}">
                  <a16:creationId xmlns:a16="http://schemas.microsoft.com/office/drawing/2014/main" id="{AC45631E-7AF9-6963-C3DD-A5FEE708A99C}"/>
                </a:ext>
              </a:extLst>
            </p:cNvPr>
            <p:cNvSpPr/>
            <p:nvPr/>
          </p:nvSpPr>
          <p:spPr>
            <a:xfrm rot="12410772" flipV="1">
              <a:off x="7158700" y="3282387"/>
              <a:ext cx="1127988" cy="39988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3" name="Rectangle 2">
            <a:extLst>
              <a:ext uri="{FF2B5EF4-FFF2-40B4-BE49-F238E27FC236}">
                <a16:creationId xmlns:a16="http://schemas.microsoft.com/office/drawing/2014/main" id="{99447E78-4171-21B8-F84D-B3FD25B034BD}"/>
              </a:ext>
            </a:extLst>
          </p:cNvPr>
          <p:cNvSpPr/>
          <p:nvPr/>
        </p:nvSpPr>
        <p:spPr>
          <a:xfrm>
            <a:off x="1481890" y="1973178"/>
            <a:ext cx="4745628" cy="2579571"/>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839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DFC-7D25-231E-79E7-AA3F8FF42935}"/>
              </a:ext>
            </a:extLst>
          </p:cNvPr>
          <p:cNvSpPr>
            <a:spLocks noGrp="1"/>
          </p:cNvSpPr>
          <p:nvPr>
            <p:ph type="title"/>
          </p:nvPr>
        </p:nvSpPr>
        <p:spPr>
          <a:xfrm>
            <a:off x="838200" y="2282825"/>
            <a:ext cx="10515600" cy="1325563"/>
          </a:xfrm>
        </p:spPr>
        <p:txBody>
          <a:bodyPr>
            <a:normAutofit/>
          </a:bodyPr>
          <a:lstStyle/>
          <a:p>
            <a:r>
              <a:rPr lang="en-GB" sz="3200" b="0" i="0" dirty="0">
                <a:effectLst/>
                <a:latin typeface="Arial" panose="020B0604020202020204" pitchFamily="34" charset="0"/>
                <a:cs typeface="Arial" panose="020B0604020202020204" pitchFamily="34" charset="0"/>
              </a:rPr>
              <a:t>Using Generative AI to perform </a:t>
            </a:r>
            <a:r>
              <a:rPr lang="en-GB" sz="3200" dirty="0">
                <a:latin typeface="Arial" panose="020B0604020202020204" pitchFamily="34" charset="0"/>
                <a:cs typeface="Arial" panose="020B0604020202020204" pitchFamily="34" charset="0"/>
              </a:rPr>
              <a:t>s</a:t>
            </a:r>
            <a:r>
              <a:rPr lang="en-GB" sz="3200" b="0" i="0" dirty="0">
                <a:effectLst/>
                <a:latin typeface="Arial" panose="020B0604020202020204" pitchFamily="34" charset="0"/>
                <a:cs typeface="Arial" panose="020B0604020202020204" pitchFamily="34" charset="0"/>
              </a:rPr>
              <a:t>pecific </a:t>
            </a:r>
            <a:r>
              <a:rPr lang="en-GB" sz="3200" dirty="0">
                <a:latin typeface="Arial" panose="020B0604020202020204" pitchFamily="34" charset="0"/>
                <a:cs typeface="Arial" panose="020B0604020202020204" pitchFamily="34" charset="0"/>
              </a:rPr>
              <a:t>SDLC</a:t>
            </a:r>
            <a:r>
              <a:rPr lang="en-GB" sz="3200" b="0" i="0" dirty="0">
                <a:effectLst/>
                <a:latin typeface="Arial" panose="020B0604020202020204" pitchFamily="34" charset="0"/>
                <a:cs typeface="Arial" panose="020B0604020202020204" pitchFamily="34" charset="0"/>
              </a:rPr>
              <a:t> activities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04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AD0BFE-43B9-A5DF-66D0-A82B9C925FD1}"/>
              </a:ext>
            </a:extLst>
          </p:cNvPr>
          <p:cNvGrpSpPr/>
          <p:nvPr/>
        </p:nvGrpSpPr>
        <p:grpSpPr>
          <a:xfrm>
            <a:off x="1114183" y="3053048"/>
            <a:ext cx="3306021" cy="3495494"/>
            <a:chOff x="1722783" y="2926764"/>
            <a:chExt cx="3402495" cy="3725828"/>
          </a:xfrm>
        </p:grpSpPr>
        <p:pic>
          <p:nvPicPr>
            <p:cNvPr id="1026" name="Picture 2" descr="Replace pictures Vector Icons free download in SVG, PNG Format">
              <a:extLst>
                <a:ext uri="{FF2B5EF4-FFF2-40B4-BE49-F238E27FC236}">
                  <a16:creationId xmlns:a16="http://schemas.microsoft.com/office/drawing/2014/main" id="{3D14F272-FF94-D40E-AE42-7CD158BF1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1" t="48454" r="54583"/>
            <a:stretch/>
          </p:blipFill>
          <p:spPr bwMode="auto">
            <a:xfrm>
              <a:off x="1908313" y="4572001"/>
              <a:ext cx="1683026" cy="2080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place pictures Vector Icons free download in SVG, PNG Format">
              <a:extLst>
                <a:ext uri="{FF2B5EF4-FFF2-40B4-BE49-F238E27FC236}">
                  <a16:creationId xmlns:a16="http://schemas.microsoft.com/office/drawing/2014/main" id="{D02AF08D-CE52-578C-AC18-EFEBDFEC3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103" b="53091"/>
            <a:stretch/>
          </p:blipFill>
          <p:spPr bwMode="auto">
            <a:xfrm>
              <a:off x="3313043" y="2926764"/>
              <a:ext cx="1812235" cy="1893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722783" y="3027810"/>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eloper Icons - Free SVG &amp; PNG Developer Images - Noun Project">
              <a:extLst>
                <a:ext uri="{FF2B5EF4-FFF2-40B4-BE49-F238E27FC236}">
                  <a16:creationId xmlns:a16="http://schemas.microsoft.com/office/drawing/2014/main" id="{A774F618-7D06-0B25-FFF8-80F3E7DA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8" y="4668524"/>
              <a:ext cx="1796880" cy="1796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81CA338B-CD7C-577C-36D8-5E07309277F0}"/>
              </a:ext>
            </a:extLst>
          </p:cNvPr>
          <p:cNvGrpSpPr/>
          <p:nvPr/>
        </p:nvGrpSpPr>
        <p:grpSpPr>
          <a:xfrm>
            <a:off x="4902710" y="2695609"/>
            <a:ext cx="5801134" cy="3866180"/>
            <a:chOff x="4902710" y="2695609"/>
            <a:chExt cx="5801134" cy="3866180"/>
          </a:xfrm>
        </p:grpSpPr>
        <p:grpSp>
          <p:nvGrpSpPr>
            <p:cNvPr id="8" name="Group 7">
              <a:extLst>
                <a:ext uri="{FF2B5EF4-FFF2-40B4-BE49-F238E27FC236}">
                  <a16:creationId xmlns:a16="http://schemas.microsoft.com/office/drawing/2014/main" id="{83EFB75C-6509-5CEE-9314-D38E15285933}"/>
                </a:ext>
              </a:extLst>
            </p:cNvPr>
            <p:cNvGrpSpPr/>
            <p:nvPr/>
          </p:nvGrpSpPr>
          <p:grpSpPr>
            <a:xfrm>
              <a:off x="8575763" y="2695609"/>
              <a:ext cx="2128081" cy="3866180"/>
              <a:chOff x="7403547" y="2236304"/>
              <a:chExt cx="2244035" cy="4445152"/>
            </a:xfrm>
          </p:grpSpPr>
          <p:pic>
            <p:nvPicPr>
              <p:cNvPr id="1032" name="Picture 8" descr="21,915 Partnership Icons - Free in SVG, PNG, ICO - IconScout">
                <a:extLst>
                  <a:ext uri="{FF2B5EF4-FFF2-40B4-BE49-F238E27FC236}">
                    <a16:creationId xmlns:a16="http://schemas.microsoft.com/office/drawing/2014/main" id="{44B3D081-E702-2618-A7F3-BC1F63AFC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547" y="3246469"/>
                <a:ext cx="2244035" cy="2244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tGPT Logo and symbol, meaning, history, PNG, brand">
                <a:extLst>
                  <a:ext uri="{FF2B5EF4-FFF2-40B4-BE49-F238E27FC236}">
                    <a16:creationId xmlns:a16="http://schemas.microsoft.com/office/drawing/2014/main" id="{69AF5927-BD69-7A33-D8B7-A4BC2D36D0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7791424" y="2236304"/>
                <a:ext cx="1468280" cy="1490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eveloper Icons - Free SVG &amp; PNG Developer Images - Noun Project">
                <a:extLst>
                  <a:ext uri="{FF2B5EF4-FFF2-40B4-BE49-F238E27FC236}">
                    <a16:creationId xmlns:a16="http://schemas.microsoft.com/office/drawing/2014/main" id="{2069A5D6-2D8A-D2CB-CA27-10A564813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124" y="5048876"/>
                <a:ext cx="1632580" cy="163258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584775"/>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The H</a:t>
            </a:r>
            <a:r>
              <a:rPr lang="en-GB" sz="3200" b="0" i="0" dirty="0">
                <a:effectLst/>
                <a:latin typeface="Arial" panose="020B0604020202020204" pitchFamily="34" charset="0"/>
                <a:cs typeface="Arial" panose="020B0604020202020204" pitchFamily="34" charset="0"/>
              </a:rPr>
              <a:t>ype around Generative AI for Software Development</a:t>
            </a:r>
            <a:endParaRPr lang="en-US" sz="32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 name="TextBox 8">
            <a:extLst>
              <a:ext uri="{FF2B5EF4-FFF2-40B4-BE49-F238E27FC236}">
                <a16:creationId xmlns:a16="http://schemas.microsoft.com/office/drawing/2014/main" id="{A8C87B52-6C74-2177-5786-F6F3BD8C49A9}"/>
              </a:ext>
            </a:extLst>
          </p:cNvPr>
          <p:cNvSpPr txBox="1"/>
          <p:nvPr/>
        </p:nvSpPr>
        <p:spPr>
          <a:xfrm>
            <a:off x="2281954" y="4377791"/>
            <a:ext cx="914400" cy="369332"/>
          </a:xfrm>
          <a:prstGeom prst="rect">
            <a:avLst/>
          </a:prstGeom>
          <a:noFill/>
        </p:spPr>
        <p:txBody>
          <a:bodyPr wrap="square" rtlCol="0">
            <a:spAutoFit/>
          </a:bodyPr>
          <a:lstStyle/>
          <a:p>
            <a:r>
              <a:rPr lang="en-US" dirty="0"/>
              <a:t>Replace</a:t>
            </a:r>
          </a:p>
        </p:txBody>
      </p:sp>
      <p:sp>
        <p:nvSpPr>
          <p:cNvPr id="10" name="TextBox 9">
            <a:extLst>
              <a:ext uri="{FF2B5EF4-FFF2-40B4-BE49-F238E27FC236}">
                <a16:creationId xmlns:a16="http://schemas.microsoft.com/office/drawing/2014/main" id="{5E171CE1-C977-5A0F-405F-96868828CE64}"/>
              </a:ext>
            </a:extLst>
          </p:cNvPr>
          <p:cNvSpPr txBox="1"/>
          <p:nvPr/>
        </p:nvSpPr>
        <p:spPr>
          <a:xfrm>
            <a:off x="10246644" y="4747123"/>
            <a:ext cx="914400" cy="369332"/>
          </a:xfrm>
          <a:prstGeom prst="rect">
            <a:avLst/>
          </a:prstGeom>
          <a:noFill/>
        </p:spPr>
        <p:txBody>
          <a:bodyPr wrap="square" rtlCol="0">
            <a:spAutoFit/>
          </a:bodyPr>
          <a:lstStyle/>
          <a:p>
            <a:r>
              <a:rPr lang="en-US" dirty="0"/>
              <a:t>Partner</a:t>
            </a:r>
          </a:p>
        </p:txBody>
      </p:sp>
    </p:spTree>
    <p:extLst>
      <p:ext uri="{BB962C8B-B14F-4D97-AF65-F5344CB8AC3E}">
        <p14:creationId xmlns:p14="http://schemas.microsoft.com/office/powerpoint/2010/main" val="20249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045F3-D463-83BF-2C17-0FE544504FC5}"/>
              </a:ext>
            </a:extLst>
          </p:cNvPr>
          <p:cNvSpPr txBox="1"/>
          <p:nvPr/>
        </p:nvSpPr>
        <p:spPr>
          <a:xfrm>
            <a:off x="490072" y="337860"/>
            <a:ext cx="10933301" cy="646331"/>
          </a:xfrm>
          <a:prstGeom prst="rect">
            <a:avLst/>
          </a:prstGeom>
          <a:noFill/>
        </p:spPr>
        <p:txBody>
          <a:bodyPr wrap="square">
            <a:spAutoFit/>
          </a:bodyPr>
          <a:lstStyle/>
          <a:p>
            <a:r>
              <a:rPr lang="en-GB" sz="3600" dirty="0">
                <a:latin typeface="Open Sans" panose="020B0606030504020204" pitchFamily="34" charset="0"/>
              </a:rPr>
              <a:t>The H</a:t>
            </a:r>
            <a:r>
              <a:rPr lang="en-GB" sz="3600" b="0" i="0" dirty="0">
                <a:effectLst/>
                <a:latin typeface="Open Sans" panose="020B0606030504020204" pitchFamily="34" charset="0"/>
              </a:rPr>
              <a:t>ype around LLMs for Software Development</a:t>
            </a:r>
            <a:endParaRPr lang="en-US" sz="3600" dirty="0"/>
          </a:p>
        </p:txBody>
      </p:sp>
      <p:grpSp>
        <p:nvGrpSpPr>
          <p:cNvPr id="18" name="Group 17">
            <a:extLst>
              <a:ext uri="{FF2B5EF4-FFF2-40B4-BE49-F238E27FC236}">
                <a16:creationId xmlns:a16="http://schemas.microsoft.com/office/drawing/2014/main" id="{80494207-26D5-D272-2B2F-66540A04F0CD}"/>
              </a:ext>
            </a:extLst>
          </p:cNvPr>
          <p:cNvGrpSpPr/>
          <p:nvPr/>
        </p:nvGrpSpPr>
        <p:grpSpPr>
          <a:xfrm>
            <a:off x="4934022" y="878211"/>
            <a:ext cx="2808081" cy="2205146"/>
            <a:chOff x="4934022" y="878211"/>
            <a:chExt cx="2808081" cy="2205146"/>
          </a:xfrm>
        </p:grpSpPr>
        <p:grpSp>
          <p:nvGrpSpPr>
            <p:cNvPr id="12" name="Group 11">
              <a:extLst>
                <a:ext uri="{FF2B5EF4-FFF2-40B4-BE49-F238E27FC236}">
                  <a16:creationId xmlns:a16="http://schemas.microsoft.com/office/drawing/2014/main" id="{A23ED674-7AB9-1FE1-100C-A79CD22C3E91}"/>
                </a:ext>
              </a:extLst>
            </p:cNvPr>
            <p:cNvGrpSpPr/>
            <p:nvPr/>
          </p:nvGrpSpPr>
          <p:grpSpPr>
            <a:xfrm>
              <a:off x="4934022" y="1572633"/>
              <a:ext cx="2808081" cy="1510724"/>
              <a:chOff x="4778013" y="805892"/>
              <a:chExt cx="2808081" cy="1510724"/>
            </a:xfrm>
          </p:grpSpPr>
          <p:pic>
            <p:nvPicPr>
              <p:cNvPr id="1036" name="Picture 12" descr="Hype Icon Style 20788284 Vector Art at Vecteezy">
                <a:extLst>
                  <a:ext uri="{FF2B5EF4-FFF2-40B4-BE49-F238E27FC236}">
                    <a16:creationId xmlns:a16="http://schemas.microsoft.com/office/drawing/2014/main" id="{81F65447-62F3-BD30-E330-91C2C12C3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5625" r="36177" b="13494"/>
              <a:stretch/>
            </p:blipFill>
            <p:spPr bwMode="auto">
              <a:xfrm>
                <a:off x="4778013" y="805892"/>
                <a:ext cx="1360003" cy="1510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CD2F09-7085-FA6B-CB0A-D8F1BB41BDED}"/>
                  </a:ext>
                </a:extLst>
              </p:cNvPr>
              <p:cNvSpPr txBox="1"/>
              <p:nvPr/>
            </p:nvSpPr>
            <p:spPr>
              <a:xfrm>
                <a:off x="5458013" y="1854951"/>
                <a:ext cx="2128081" cy="461665"/>
              </a:xfrm>
              <a:prstGeom prst="rect">
                <a:avLst/>
              </a:prstGeom>
              <a:noFill/>
            </p:spPr>
            <p:txBody>
              <a:bodyPr wrap="square" rtlCol="0">
                <a:spAutoFit/>
              </a:bodyPr>
              <a:lstStyle/>
              <a:p>
                <a:r>
                  <a:rPr lang="en-US" sz="2400" dirty="0"/>
                  <a:t>Cooling down</a:t>
                </a:r>
              </a:p>
            </p:txBody>
          </p:sp>
        </p:grpSp>
        <p:grpSp>
          <p:nvGrpSpPr>
            <p:cNvPr id="2" name="Group 1">
              <a:extLst>
                <a:ext uri="{FF2B5EF4-FFF2-40B4-BE49-F238E27FC236}">
                  <a16:creationId xmlns:a16="http://schemas.microsoft.com/office/drawing/2014/main" id="{B5DB2F1A-81C9-CA71-1D70-42795CFF0621}"/>
                </a:ext>
              </a:extLst>
            </p:cNvPr>
            <p:cNvGrpSpPr/>
            <p:nvPr/>
          </p:nvGrpSpPr>
          <p:grpSpPr>
            <a:xfrm>
              <a:off x="5944216" y="878211"/>
              <a:ext cx="1634584" cy="1388843"/>
              <a:chOff x="10201678" y="878211"/>
              <a:chExt cx="1634584" cy="1388843"/>
            </a:xfrm>
          </p:grpSpPr>
          <p:pic>
            <p:nvPicPr>
              <p:cNvPr id="3" name="Picture 2" descr="ChatGPT Logo and symbol, meaning, history, PNG, brand">
                <a:extLst>
                  <a:ext uri="{FF2B5EF4-FFF2-40B4-BE49-F238E27FC236}">
                    <a16:creationId xmlns:a16="http://schemas.microsoft.com/office/drawing/2014/main" id="{38E8D366-3821-C31F-EB09-C68151C5F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699114" y="1178212"/>
                <a:ext cx="344448" cy="2971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ssage Icons - Free SVG &amp; PNG Message Images - Noun Project">
                <a:extLst>
                  <a:ext uri="{FF2B5EF4-FFF2-40B4-BE49-F238E27FC236}">
                    <a16:creationId xmlns:a16="http://schemas.microsoft.com/office/drawing/2014/main" id="{5D9009A2-AB64-9DA6-D0E8-4064C97D1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1678" y="878211"/>
                <a:ext cx="1634584" cy="138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pilot 96 Icon | Octicons (GitHub) Iconpack | GitHub">
                <a:extLst>
                  <a:ext uri="{FF2B5EF4-FFF2-40B4-BE49-F238E27FC236}">
                    <a16:creationId xmlns:a16="http://schemas.microsoft.com/office/drawing/2014/main" id="{91AD7F53-2921-1D11-9BCC-EC8CC0B700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4856" y="1330285"/>
                <a:ext cx="357888" cy="3578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at makes the BERT to stand out top from all the google updates? How does  it affect your marketing strategy ? -">
                <a:extLst>
                  <a:ext uri="{FF2B5EF4-FFF2-40B4-BE49-F238E27FC236}">
                    <a16:creationId xmlns:a16="http://schemas.microsoft.com/office/drawing/2014/main" id="{EA9210E4-1C8F-00AA-D24C-E523A34503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33" t="5750" r="14400" b="6250"/>
              <a:stretch/>
            </p:blipFill>
            <p:spPr bwMode="auto">
              <a:xfrm>
                <a:off x="10626747" y="1514794"/>
                <a:ext cx="416815" cy="27527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3E787C19-67F0-B25D-7F82-C538E14DDD3D}"/>
              </a:ext>
            </a:extLst>
          </p:cNvPr>
          <p:cNvGrpSpPr/>
          <p:nvPr/>
        </p:nvGrpSpPr>
        <p:grpSpPr>
          <a:xfrm>
            <a:off x="4902710" y="3828528"/>
            <a:ext cx="6175107" cy="2798671"/>
            <a:chOff x="4902710" y="3828528"/>
            <a:chExt cx="6175107" cy="2798671"/>
          </a:xfrm>
        </p:grpSpPr>
        <p:pic>
          <p:nvPicPr>
            <p:cNvPr id="1034" name="Picture 10" descr="1- login Vector Icons free download in SVG, PNG Format">
              <a:extLst>
                <a:ext uri="{FF2B5EF4-FFF2-40B4-BE49-F238E27FC236}">
                  <a16:creationId xmlns:a16="http://schemas.microsoft.com/office/drawing/2014/main" id="{1C0F8E50-9850-38ED-FF75-94250F9AC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710" y="3828528"/>
              <a:ext cx="2869088" cy="201874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C6F44EF-3656-DF11-85F9-4C8DF31B5C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963" t="22935" r="20808" b="22615"/>
            <a:stretch/>
          </p:blipFill>
          <p:spPr bwMode="auto">
            <a:xfrm>
              <a:off x="8394701" y="4074320"/>
              <a:ext cx="2683116" cy="25528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hatGPT Logo and symbol, meaning, history, PNG, brand">
              <a:extLst>
                <a:ext uri="{FF2B5EF4-FFF2-40B4-BE49-F238E27FC236}">
                  <a16:creationId xmlns:a16="http://schemas.microsoft.com/office/drawing/2014/main" id="{57F61056-AF5D-2F97-D8AB-9A67A9AEC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10114817" y="4289130"/>
              <a:ext cx="607809" cy="56602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uter Programming Icons - Free SVG &amp; PNG Computer Programming Images -  Noun Project">
              <a:extLst>
                <a:ext uri="{FF2B5EF4-FFF2-40B4-BE49-F238E27FC236}">
                  <a16:creationId xmlns:a16="http://schemas.microsoft.com/office/drawing/2014/main" id="{5F1AAABC-BC3C-AEE7-49D7-7BA1E0F9AB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9922" y="4837902"/>
              <a:ext cx="477597" cy="477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CAE7981-6EA0-F561-B360-9AA8136123E2}"/>
              </a:ext>
            </a:extLst>
          </p:cNvPr>
          <p:cNvGrpSpPr/>
          <p:nvPr/>
        </p:nvGrpSpPr>
        <p:grpSpPr>
          <a:xfrm>
            <a:off x="816351" y="3849635"/>
            <a:ext cx="3930726" cy="2852926"/>
            <a:chOff x="816351" y="3849635"/>
            <a:chExt cx="3930726" cy="2852926"/>
          </a:xfrm>
        </p:grpSpPr>
        <p:pic>
          <p:nvPicPr>
            <p:cNvPr id="1028" name="Picture 4" descr="ChatGPT Logo and symbol, meaning, history, PNG, brand">
              <a:extLst>
                <a:ext uri="{FF2B5EF4-FFF2-40B4-BE49-F238E27FC236}">
                  <a16:creationId xmlns:a16="http://schemas.microsoft.com/office/drawing/2014/main" id="{D1BD8197-164B-0DEE-5A3E-EBAABD1BC3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87" t="11595" r="29022" b="11884"/>
            <a:stretch/>
          </p:blipFill>
          <p:spPr bwMode="auto">
            <a:xfrm>
              <a:off x="3468941" y="4609402"/>
              <a:ext cx="1278136" cy="125309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ont touch - Free signaling icons">
              <a:extLst>
                <a:ext uri="{FF2B5EF4-FFF2-40B4-BE49-F238E27FC236}">
                  <a16:creationId xmlns:a16="http://schemas.microsoft.com/office/drawing/2014/main" id="{ADBACDD0-9BD7-CDC1-F353-FE3EEE6DA7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797" y="4572142"/>
              <a:ext cx="652884" cy="65288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CBFB86F-ACFF-B85C-52C6-C743CB78A2CF}"/>
                </a:ext>
              </a:extLst>
            </p:cNvPr>
            <p:cNvSpPr/>
            <p:nvPr/>
          </p:nvSpPr>
          <p:spPr>
            <a:xfrm>
              <a:off x="2149033" y="5225026"/>
              <a:ext cx="1049975" cy="2740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8" name="Picture 14" descr="9,100+ College Student Icon Stock Illustrations, Royalty-Free Vector  Graphics &amp; Clip Art - iStock">
              <a:extLst>
                <a:ext uri="{FF2B5EF4-FFF2-40B4-BE49-F238E27FC236}">
                  <a16:creationId xmlns:a16="http://schemas.microsoft.com/office/drawing/2014/main" id="{7D2E1548-1E25-2C24-1643-B3CD81DA753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320"/>
            <a:stretch/>
          </p:blipFill>
          <p:spPr bwMode="auto">
            <a:xfrm>
              <a:off x="816351" y="3849635"/>
              <a:ext cx="912384" cy="28529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162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BD0-C7FA-FC51-6B07-EE173932C076}"/>
              </a:ext>
            </a:extLst>
          </p:cNvPr>
          <p:cNvSpPr>
            <a:spLocks noGrp="1"/>
          </p:cNvSpPr>
          <p:nvPr>
            <p:ph type="title"/>
          </p:nvPr>
        </p:nvSpPr>
        <p:spPr>
          <a:xfrm>
            <a:off x="291548" y="208144"/>
            <a:ext cx="11353800" cy="874643"/>
          </a:xfrm>
        </p:spPr>
        <p:txBody>
          <a:bodyPr>
            <a:noAutofit/>
          </a:bodyPr>
          <a:lstStyle/>
          <a:p>
            <a:r>
              <a:rPr lang="en-US" sz="3600" dirty="0"/>
              <a:t>What SE Tasks have been addressed to date using LLM4SE</a:t>
            </a:r>
          </a:p>
        </p:txBody>
      </p:sp>
      <p:pic>
        <p:nvPicPr>
          <p:cNvPr id="7" name="Content Placeholder 4" descr="A table with text on it&#10;&#10;Description automatically generated">
            <a:extLst>
              <a:ext uri="{FF2B5EF4-FFF2-40B4-BE49-F238E27FC236}">
                <a16:creationId xmlns:a16="http://schemas.microsoft.com/office/drawing/2014/main" id="{38C4491F-10C6-F0D8-6727-9E5384A8339A}"/>
              </a:ext>
            </a:extLst>
          </p:cNvPr>
          <p:cNvPicPr>
            <a:picLocks noGrp="1" noChangeAspect="1"/>
          </p:cNvPicPr>
          <p:nvPr>
            <p:ph idx="1"/>
          </p:nvPr>
        </p:nvPicPr>
        <p:blipFill rotWithShape="1">
          <a:blip r:embed="rId3"/>
          <a:srcRect t="7504"/>
          <a:stretch/>
        </p:blipFill>
        <p:spPr>
          <a:xfrm>
            <a:off x="0" y="1152938"/>
            <a:ext cx="7622286" cy="5671931"/>
          </a:xfrm>
        </p:spPr>
      </p:pic>
      <p:sp>
        <p:nvSpPr>
          <p:cNvPr id="8" name="TextBox 7">
            <a:extLst>
              <a:ext uri="{FF2B5EF4-FFF2-40B4-BE49-F238E27FC236}">
                <a16:creationId xmlns:a16="http://schemas.microsoft.com/office/drawing/2014/main" id="{36F3D8FA-3512-8EE5-4908-9E1AD898FD28}"/>
              </a:ext>
            </a:extLst>
          </p:cNvPr>
          <p:cNvSpPr txBox="1"/>
          <p:nvPr/>
        </p:nvSpPr>
        <p:spPr>
          <a:xfrm>
            <a:off x="7182678" y="2718208"/>
            <a:ext cx="4757532" cy="1323439"/>
          </a:xfrm>
          <a:prstGeom prst="rect">
            <a:avLst/>
          </a:prstGeom>
          <a:noFill/>
          <a:ln w="19050">
            <a:solidFill>
              <a:srgbClr val="C00000"/>
            </a:solidFill>
          </a:ln>
        </p:spPr>
        <p:txBody>
          <a:bodyPr wrap="square" rtlCol="0">
            <a:spAutoFit/>
          </a:bodyPr>
          <a:lstStyle/>
          <a:p>
            <a:r>
              <a:rPr lang="en-US" sz="1600" dirty="0"/>
              <a:t>Hou et al. LLMs for SE: A Systematic Literature Review</a:t>
            </a:r>
          </a:p>
          <a:p>
            <a:pPr marL="285750" indent="-285750">
              <a:buFont typeface="Arial" panose="020B0604020202020204" pitchFamily="34" charset="0"/>
              <a:buChar char="•"/>
            </a:pPr>
            <a:r>
              <a:rPr lang="en-US" sz="1600" dirty="0">
                <a:hlinkClick r:id="rId4"/>
              </a:rPr>
              <a:t>https://arxiv.org/pdf/2308.10620.pdf</a:t>
            </a:r>
            <a:r>
              <a:rPr lang="en-US" sz="1600" dirty="0"/>
              <a:t> </a:t>
            </a:r>
          </a:p>
          <a:p>
            <a:pPr marL="285750" indent="-285750">
              <a:buFont typeface="Arial" panose="020B0604020202020204" pitchFamily="34" charset="0"/>
              <a:buChar char="•"/>
            </a:pPr>
            <a:r>
              <a:rPr lang="en-US" sz="1600" dirty="0"/>
              <a:t>Analyzed 229 research papers on the subject</a:t>
            </a:r>
          </a:p>
          <a:p>
            <a:pPr marL="285750" indent="-285750">
              <a:buFont typeface="Arial" panose="020B0604020202020204" pitchFamily="34" charset="0"/>
              <a:buChar char="•"/>
            </a:pPr>
            <a:r>
              <a:rPr lang="en-US" sz="1600" dirty="0"/>
              <a:t>Read Section 6 of the paper to find which papers have addressed the SE tasks.</a:t>
            </a:r>
          </a:p>
        </p:txBody>
      </p:sp>
      <p:sp>
        <p:nvSpPr>
          <p:cNvPr id="3" name="Left Arrow 2">
            <a:extLst>
              <a:ext uri="{FF2B5EF4-FFF2-40B4-BE49-F238E27FC236}">
                <a16:creationId xmlns:a16="http://schemas.microsoft.com/office/drawing/2014/main" id="{92E58258-F713-2AA3-F153-630CD3A88555}"/>
              </a:ext>
            </a:extLst>
          </p:cNvPr>
          <p:cNvSpPr/>
          <p:nvPr/>
        </p:nvSpPr>
        <p:spPr>
          <a:xfrm>
            <a:off x="3811143" y="426450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a:extLst>
              <a:ext uri="{FF2B5EF4-FFF2-40B4-BE49-F238E27FC236}">
                <a16:creationId xmlns:a16="http://schemas.microsoft.com/office/drawing/2014/main" id="{CA677032-13F7-E175-FFE5-98C90BCDA939}"/>
              </a:ext>
            </a:extLst>
          </p:cNvPr>
          <p:cNvSpPr/>
          <p:nvPr/>
        </p:nvSpPr>
        <p:spPr>
          <a:xfrm>
            <a:off x="3641005" y="2838957"/>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BC0D8831-340C-B791-EE22-5DB519988A3E}"/>
              </a:ext>
            </a:extLst>
          </p:cNvPr>
          <p:cNvSpPr/>
          <p:nvPr/>
        </p:nvSpPr>
        <p:spPr>
          <a:xfrm>
            <a:off x="3348344" y="5143839"/>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4B8AF8DB-19E6-194A-B172-33DC006F69F1}"/>
              </a:ext>
            </a:extLst>
          </p:cNvPr>
          <p:cNvSpPr/>
          <p:nvPr/>
        </p:nvSpPr>
        <p:spPr>
          <a:xfrm>
            <a:off x="3905404" y="3698684"/>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C8DBAA6A-7AAB-A288-808F-35DF418150A0}"/>
              </a:ext>
            </a:extLst>
          </p:cNvPr>
          <p:cNvSpPr/>
          <p:nvPr/>
        </p:nvSpPr>
        <p:spPr>
          <a:xfrm>
            <a:off x="3641005" y="3360218"/>
            <a:ext cx="388418" cy="137564"/>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FB77-4E0B-D410-3C2C-BD30AC625364}"/>
              </a:ext>
            </a:extLst>
          </p:cNvPr>
          <p:cNvSpPr>
            <a:spLocks noGrp="1"/>
          </p:cNvSpPr>
          <p:nvPr>
            <p:ph type="title"/>
          </p:nvPr>
        </p:nvSpPr>
        <p:spPr>
          <a:xfrm>
            <a:off x="838200" y="115792"/>
            <a:ext cx="10515600" cy="538258"/>
          </a:xfrm>
        </p:spPr>
        <p:txBody>
          <a:bodyPr>
            <a:normAutofit fontScale="90000"/>
          </a:bodyPr>
          <a:lstStyle/>
          <a:p>
            <a:r>
              <a:rPr lang="en-BE" dirty="0"/>
              <a:t>Assessment</a:t>
            </a:r>
          </a:p>
        </p:txBody>
      </p:sp>
      <p:pic>
        <p:nvPicPr>
          <p:cNvPr id="11266" name="Picture 2">
            <a:extLst>
              <a:ext uri="{FF2B5EF4-FFF2-40B4-BE49-F238E27FC236}">
                <a16:creationId xmlns:a16="http://schemas.microsoft.com/office/drawing/2014/main" id="{9BA72932-EF1F-8D1E-2208-B862B281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2" y="83032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79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69,580 Question Icon Images, Stock Photos, 3D objects, &amp; Vectors |  Shutterstock">
            <a:extLst>
              <a:ext uri="{FF2B5EF4-FFF2-40B4-BE49-F238E27FC236}">
                <a16:creationId xmlns:a16="http://schemas.microsoft.com/office/drawing/2014/main" id="{43AEE0AA-A897-DA9B-B23C-E3407C7B7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31" t="21785" r="13847" b="30000"/>
          <a:stretch/>
        </p:blipFill>
        <p:spPr bwMode="auto">
          <a:xfrm>
            <a:off x="3835447" y="1346200"/>
            <a:ext cx="452110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ECD1-C6D4-CE47-1EBF-20D6F03387FF}"/>
              </a:ext>
            </a:extLst>
          </p:cNvPr>
          <p:cNvSpPr>
            <a:spLocks noGrp="1"/>
          </p:cNvSpPr>
          <p:nvPr>
            <p:ph type="title"/>
          </p:nvPr>
        </p:nvSpPr>
        <p:spPr/>
        <p:txBody>
          <a:bodyPr/>
          <a:lstStyle/>
          <a:p>
            <a:r>
              <a:rPr lang="en-BE" dirty="0"/>
              <a:t>Administration</a:t>
            </a:r>
          </a:p>
        </p:txBody>
      </p:sp>
      <p:sp>
        <p:nvSpPr>
          <p:cNvPr id="3" name="Content Placeholder 2">
            <a:extLst>
              <a:ext uri="{FF2B5EF4-FFF2-40B4-BE49-F238E27FC236}">
                <a16:creationId xmlns:a16="http://schemas.microsoft.com/office/drawing/2014/main" id="{CC0BD5D2-9307-83F5-F607-B75B14EA5F40}"/>
              </a:ext>
            </a:extLst>
          </p:cNvPr>
          <p:cNvSpPr>
            <a:spLocks noGrp="1"/>
          </p:cNvSpPr>
          <p:nvPr>
            <p:ph idx="1"/>
          </p:nvPr>
        </p:nvSpPr>
        <p:spPr/>
        <p:txBody>
          <a:bodyPr/>
          <a:lstStyle/>
          <a:p>
            <a:r>
              <a:rPr lang="en-GB" b="0" i="0" dirty="0">
                <a:solidFill>
                  <a:srgbClr val="202124"/>
                </a:solidFill>
                <a:effectLst/>
                <a:latin typeface="docs-Roboto"/>
              </a:rPr>
              <a:t>Background Information survey.</a:t>
            </a:r>
            <a:endParaRPr lang="en-BE" dirty="0"/>
          </a:p>
          <a:p>
            <a:endParaRPr lang="en-BE" dirty="0"/>
          </a:p>
          <a:p>
            <a:r>
              <a:rPr lang="en-BE" dirty="0"/>
              <a:t>Go to -  </a:t>
            </a:r>
            <a:r>
              <a:rPr lang="en-GB" dirty="0">
                <a:hlinkClick r:id="rId3"/>
              </a:rPr>
              <a:t>https://johnxu21.github.io/teaching/CS472/</a:t>
            </a:r>
            <a:endParaRPr lang="en-GB" dirty="0"/>
          </a:p>
          <a:p>
            <a:endParaRPr lang="en-BE" dirty="0"/>
          </a:p>
        </p:txBody>
      </p:sp>
    </p:spTree>
    <p:extLst>
      <p:ext uri="{BB962C8B-B14F-4D97-AF65-F5344CB8AC3E}">
        <p14:creationId xmlns:p14="http://schemas.microsoft.com/office/powerpoint/2010/main" val="185508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AC45FD-2BEE-826D-DF1B-6755FE732464}"/>
              </a:ext>
            </a:extLst>
          </p:cNvPr>
          <p:cNvGrpSpPr/>
          <p:nvPr/>
        </p:nvGrpSpPr>
        <p:grpSpPr>
          <a:xfrm>
            <a:off x="3085694" y="596409"/>
            <a:ext cx="5576664" cy="5665182"/>
            <a:chOff x="3085694" y="364434"/>
            <a:chExt cx="5576664" cy="5665182"/>
          </a:xfrm>
        </p:grpSpPr>
        <p:pic>
          <p:nvPicPr>
            <p:cNvPr id="3" name="Picture 2" descr="First Time icon PNG and SVG Vector Free Download">
              <a:extLst>
                <a:ext uri="{FF2B5EF4-FFF2-40B4-BE49-F238E27FC236}">
                  <a16:creationId xmlns:a16="http://schemas.microsoft.com/office/drawing/2014/main" id="{98561EE3-8066-0227-E61F-DC5D889B4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94" y="364434"/>
              <a:ext cx="5576664" cy="56651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9607E7-E05A-F79C-B89D-C9617689A0B4}"/>
                </a:ext>
              </a:extLst>
            </p:cNvPr>
            <p:cNvSpPr/>
            <p:nvPr/>
          </p:nvSpPr>
          <p:spPr>
            <a:xfrm>
              <a:off x="4384713" y="1685581"/>
              <a:ext cx="2666082" cy="23245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96C33398-F116-8DAB-B2BC-8181C63551A4}"/>
                </a:ext>
              </a:extLst>
            </p:cNvPr>
            <p:cNvSpPr txBox="1"/>
            <p:nvPr/>
          </p:nvSpPr>
          <p:spPr>
            <a:xfrm>
              <a:off x="4640136" y="828384"/>
              <a:ext cx="2467779" cy="3939540"/>
            </a:xfrm>
            <a:prstGeom prst="rect">
              <a:avLst/>
            </a:prstGeom>
            <a:noFill/>
          </p:spPr>
          <p:txBody>
            <a:bodyPr wrap="square" rtlCol="0">
              <a:spAutoFit/>
            </a:bodyPr>
            <a:lstStyle/>
            <a:p>
              <a:r>
                <a:rPr lang="en-BE" sz="25000" dirty="0">
                  <a:latin typeface="Cooper Black" panose="0208090404030B020404" pitchFamily="18" charset="77"/>
                </a:rPr>
                <a:t>5</a:t>
              </a:r>
            </a:p>
          </p:txBody>
        </p:sp>
        <p:sp>
          <p:nvSpPr>
            <p:cNvPr id="7" name="TextBox 6">
              <a:extLst>
                <a:ext uri="{FF2B5EF4-FFF2-40B4-BE49-F238E27FC236}">
                  <a16:creationId xmlns:a16="http://schemas.microsoft.com/office/drawing/2014/main" id="{F978EF9B-2A8A-B9D5-21C8-D43AAC3D606D}"/>
                </a:ext>
              </a:extLst>
            </p:cNvPr>
            <p:cNvSpPr txBox="1"/>
            <p:nvPr/>
          </p:nvSpPr>
          <p:spPr>
            <a:xfrm>
              <a:off x="6389783" y="1817783"/>
              <a:ext cx="958468" cy="769441"/>
            </a:xfrm>
            <a:prstGeom prst="rect">
              <a:avLst/>
            </a:prstGeom>
            <a:noFill/>
          </p:spPr>
          <p:txBody>
            <a:bodyPr wrap="square" rtlCol="0">
              <a:spAutoFit/>
            </a:bodyPr>
            <a:lstStyle/>
            <a:p>
              <a:r>
                <a:rPr lang="en-BE" sz="4400" dirty="0">
                  <a:latin typeface="Cooper Black" panose="0208090404030B020404" pitchFamily="18" charset="77"/>
                </a:rPr>
                <a:t>th</a:t>
              </a:r>
            </a:p>
          </p:txBody>
        </p:sp>
      </p:grpSp>
    </p:spTree>
    <p:extLst>
      <p:ext uri="{BB962C8B-B14F-4D97-AF65-F5344CB8AC3E}">
        <p14:creationId xmlns:p14="http://schemas.microsoft.com/office/powerpoint/2010/main" val="280512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367F3-89C7-2DD6-FDBA-D00A3615935C}"/>
              </a:ext>
            </a:extLst>
          </p:cNvPr>
          <p:cNvSpPr>
            <a:spLocks noGrp="1"/>
          </p:cNvSpPr>
          <p:nvPr>
            <p:ph idx="1"/>
          </p:nvPr>
        </p:nvSpPr>
        <p:spPr>
          <a:xfrm>
            <a:off x="684143" y="1242530"/>
            <a:ext cx="10823713" cy="1487419"/>
          </a:xfrm>
        </p:spPr>
        <p:txBody>
          <a:bodyPr>
            <a:normAutofit/>
          </a:bodyPr>
          <a:lstStyle/>
          <a:p>
            <a:pPr marL="0" indent="0">
              <a:buNone/>
            </a:pPr>
            <a:r>
              <a:rPr lang="en-GB" sz="4400" b="0" i="0" dirty="0">
                <a:solidFill>
                  <a:srgbClr val="000000"/>
                </a:solidFill>
                <a:effectLst/>
                <a:latin typeface="Titillium Web" panose="020F0502020204030204" pitchFamily="34" charset="0"/>
              </a:rPr>
              <a:t>Software Product Design and Development I</a:t>
            </a:r>
            <a:endParaRPr lang="en-BE" sz="4400" dirty="0"/>
          </a:p>
        </p:txBody>
      </p:sp>
      <p:grpSp>
        <p:nvGrpSpPr>
          <p:cNvPr id="4" name="Google Shape;234;p13">
            <a:extLst>
              <a:ext uri="{FF2B5EF4-FFF2-40B4-BE49-F238E27FC236}">
                <a16:creationId xmlns:a16="http://schemas.microsoft.com/office/drawing/2014/main" id="{328F7ACC-2CEF-8837-9AFF-85D37B2646B8}"/>
              </a:ext>
            </a:extLst>
          </p:cNvPr>
          <p:cNvGrpSpPr/>
          <p:nvPr/>
        </p:nvGrpSpPr>
        <p:grpSpPr>
          <a:xfrm>
            <a:off x="741816" y="2729949"/>
            <a:ext cx="4786315" cy="3071390"/>
            <a:chOff x="7205875" y="2698193"/>
            <a:chExt cx="4786315" cy="3071390"/>
          </a:xfrm>
        </p:grpSpPr>
        <p:grpSp>
          <p:nvGrpSpPr>
            <p:cNvPr id="5" name="Google Shape;235;p13">
              <a:extLst>
                <a:ext uri="{FF2B5EF4-FFF2-40B4-BE49-F238E27FC236}">
                  <a16:creationId xmlns:a16="http://schemas.microsoft.com/office/drawing/2014/main" id="{92A710CA-E798-D0E2-B06F-4DB8F88A9636}"/>
                </a:ext>
              </a:extLst>
            </p:cNvPr>
            <p:cNvGrpSpPr/>
            <p:nvPr/>
          </p:nvGrpSpPr>
          <p:grpSpPr>
            <a:xfrm>
              <a:off x="7205875" y="2740632"/>
              <a:ext cx="4786315" cy="3028951"/>
              <a:chOff x="7158071" y="2642763"/>
              <a:chExt cx="4014788" cy="3028951"/>
            </a:xfrm>
          </p:grpSpPr>
          <p:sp>
            <p:nvSpPr>
              <p:cNvPr id="8" name="Google Shape;236;p13">
                <a:extLst>
                  <a:ext uri="{FF2B5EF4-FFF2-40B4-BE49-F238E27FC236}">
                    <a16:creationId xmlns:a16="http://schemas.microsoft.com/office/drawing/2014/main" id="{D40F9D25-28F6-322E-3D93-12F115F5282C}"/>
                  </a:ext>
                </a:extLst>
              </p:cNvPr>
              <p:cNvSpPr/>
              <p:nvPr/>
            </p:nvSpPr>
            <p:spPr>
              <a:xfrm>
                <a:off x="7158071" y="2642763"/>
                <a:ext cx="4014788" cy="3028951"/>
              </a:xfrm>
              <a:prstGeom prst="roundRect">
                <a:avLst>
                  <a:gd name="adj" fmla="val 16667"/>
                </a:avLst>
              </a:prstGeom>
              <a:no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37;p13">
                <a:extLst>
                  <a:ext uri="{FF2B5EF4-FFF2-40B4-BE49-F238E27FC236}">
                    <a16:creationId xmlns:a16="http://schemas.microsoft.com/office/drawing/2014/main" id="{5139DD42-3B16-4B82-693C-D46E0595189A}"/>
                  </a:ext>
                </a:extLst>
              </p:cNvPr>
              <p:cNvSpPr txBox="1"/>
              <p:nvPr/>
            </p:nvSpPr>
            <p:spPr>
              <a:xfrm>
                <a:off x="7250906" y="3247974"/>
                <a:ext cx="3629026" cy="24237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Flexible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b="0" i="0" dirty="0">
                    <a:solidFill>
                      <a:srgbClr val="1F1F1F"/>
                    </a:solidFill>
                    <a:latin typeface="Source Sans Pro"/>
                    <a:ea typeface="Source Sans Pro"/>
                    <a:cs typeface="Source Sans Pro"/>
                    <a:sym typeface="Source Sans Pro"/>
                  </a:rPr>
                  <a:t>Reusable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a:p>
                <a:pPr marL="0" marR="0" lvl="0" indent="0" algn="ctr" rtl="0">
                  <a:spcBef>
                    <a:spcPts val="0"/>
                  </a:spcBef>
                  <a:spcAft>
                    <a:spcPts val="0"/>
                  </a:spcAft>
                  <a:buNone/>
                </a:pPr>
                <a:r>
                  <a:rPr lang="en-GB" sz="4000" dirty="0">
                    <a:solidFill>
                      <a:srgbClr val="1F1F1F"/>
                    </a:solidFill>
                    <a:latin typeface="Source Sans Pro"/>
                    <a:ea typeface="Source Sans Pro"/>
                    <a:cs typeface="Source Sans Pro"/>
                    <a:sym typeface="Source Sans Pro"/>
                  </a:rPr>
                  <a:t>M</a:t>
                </a:r>
                <a:r>
                  <a:rPr lang="en-GB" sz="4000" b="0" i="0" dirty="0">
                    <a:solidFill>
                      <a:srgbClr val="1F1F1F"/>
                    </a:solidFill>
                    <a:latin typeface="Source Sans Pro"/>
                    <a:ea typeface="Source Sans Pro"/>
                    <a:cs typeface="Source Sans Pro"/>
                    <a:sym typeface="Source Sans Pro"/>
                  </a:rPr>
                  <a:t>aintainable</a:t>
                </a:r>
                <a:endParaRPr dirty="0"/>
              </a:p>
              <a:p>
                <a:pPr marL="0" marR="0" lvl="0" indent="0" algn="ctr" rtl="0">
                  <a:spcBef>
                    <a:spcPts val="0"/>
                  </a:spcBef>
                  <a:spcAft>
                    <a:spcPts val="0"/>
                  </a:spcAft>
                  <a:buNone/>
                </a:pPr>
                <a:r>
                  <a:rPr lang="en-GB" sz="1050" b="0" i="0" dirty="0">
                    <a:solidFill>
                      <a:srgbClr val="1F1F1F"/>
                    </a:solidFill>
                    <a:latin typeface="Source Sans Pro"/>
                    <a:ea typeface="Source Sans Pro"/>
                    <a:cs typeface="Source Sans Pro"/>
                    <a:sym typeface="Source Sans Pro"/>
                  </a:rPr>
                  <a:t>   </a:t>
                </a:r>
                <a:endParaRPr dirty="0"/>
              </a:p>
            </p:txBody>
          </p:sp>
        </p:grpSp>
        <p:sp>
          <p:nvSpPr>
            <p:cNvPr id="7" name="Google Shape;239;p13">
              <a:extLst>
                <a:ext uri="{FF2B5EF4-FFF2-40B4-BE49-F238E27FC236}">
                  <a16:creationId xmlns:a16="http://schemas.microsoft.com/office/drawing/2014/main" id="{D40F01BD-9665-825B-3657-EDEAA73DF9BB}"/>
                </a:ext>
              </a:extLst>
            </p:cNvPr>
            <p:cNvSpPr txBox="1"/>
            <p:nvPr/>
          </p:nvSpPr>
          <p:spPr>
            <a:xfrm>
              <a:off x="7429499" y="2698193"/>
              <a:ext cx="444341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600" u="sng" dirty="0">
                  <a:solidFill>
                    <a:schemeClr val="dk1"/>
                  </a:solidFill>
                  <a:latin typeface="Calibri"/>
                  <a:ea typeface="Calibri"/>
                  <a:cs typeface="Calibri"/>
                  <a:sym typeface="Calibri"/>
                </a:rPr>
                <a:t>High Quality Software</a:t>
              </a:r>
              <a:endParaRPr dirty="0"/>
            </a:p>
          </p:txBody>
        </p:sp>
      </p:grpSp>
      <p:grpSp>
        <p:nvGrpSpPr>
          <p:cNvPr id="6" name="Group 5">
            <a:extLst>
              <a:ext uri="{FF2B5EF4-FFF2-40B4-BE49-F238E27FC236}">
                <a16:creationId xmlns:a16="http://schemas.microsoft.com/office/drawing/2014/main" id="{0896826D-C2C9-A0A1-654E-665487C5D1DB}"/>
              </a:ext>
            </a:extLst>
          </p:cNvPr>
          <p:cNvGrpSpPr/>
          <p:nvPr/>
        </p:nvGrpSpPr>
        <p:grpSpPr>
          <a:xfrm>
            <a:off x="5785194" y="2951165"/>
            <a:ext cx="5722662" cy="2913543"/>
            <a:chOff x="5785194" y="2951165"/>
            <a:chExt cx="5722662" cy="2913543"/>
          </a:xfrm>
        </p:grpSpPr>
        <p:grpSp>
          <p:nvGrpSpPr>
            <p:cNvPr id="11" name="Group 10">
              <a:extLst>
                <a:ext uri="{FF2B5EF4-FFF2-40B4-BE49-F238E27FC236}">
                  <a16:creationId xmlns:a16="http://schemas.microsoft.com/office/drawing/2014/main" id="{3939EC64-0BCC-EC55-E979-634CEC52AD35}"/>
                </a:ext>
              </a:extLst>
            </p:cNvPr>
            <p:cNvGrpSpPr/>
            <p:nvPr/>
          </p:nvGrpSpPr>
          <p:grpSpPr>
            <a:xfrm>
              <a:off x="5785194" y="2951165"/>
              <a:ext cx="5722662" cy="2353773"/>
              <a:chOff x="5785194" y="2951165"/>
              <a:chExt cx="5722662" cy="2353773"/>
            </a:xfrm>
          </p:grpSpPr>
          <p:pic>
            <p:nvPicPr>
              <p:cNvPr id="2052" name="Picture 4" descr="The Importance and Benefits of Collaborations in Creative Business -  Marketing.com.au">
                <a:extLst>
                  <a:ext uri="{FF2B5EF4-FFF2-40B4-BE49-F238E27FC236}">
                    <a16:creationId xmlns:a16="http://schemas.microsoft.com/office/drawing/2014/main" id="{B1476F33-60EF-497F-2A56-965873BC0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1" y="2951165"/>
                <a:ext cx="4413325" cy="23537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38;p13">
                <a:extLst>
                  <a:ext uri="{FF2B5EF4-FFF2-40B4-BE49-F238E27FC236}">
                    <a16:creationId xmlns:a16="http://schemas.microsoft.com/office/drawing/2014/main" id="{18F58070-F83F-83F7-AF69-74CA1AAB4C3A}"/>
                  </a:ext>
                </a:extLst>
              </p:cNvPr>
              <p:cNvSpPr/>
              <p:nvPr/>
            </p:nvSpPr>
            <p:spPr>
              <a:xfrm>
                <a:off x="5785194" y="3825531"/>
                <a:ext cx="1271587" cy="730807"/>
              </a:xfrm>
              <a:prstGeom prst="stripedRightArrow">
                <a:avLst>
                  <a:gd name="adj1" fmla="val 50000"/>
                  <a:gd name="adj2" fmla="val 50000"/>
                </a:avLst>
              </a:prstGeom>
              <a:solidFill>
                <a:srgbClr val="166623"/>
              </a:solidFill>
              <a:ln w="127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57AA7F1-BD27-9559-A39A-04E5953C907A}"/>
                </a:ext>
              </a:extLst>
            </p:cNvPr>
            <p:cNvSpPr txBox="1"/>
            <p:nvPr/>
          </p:nvSpPr>
          <p:spPr>
            <a:xfrm>
              <a:off x="7898296" y="5341488"/>
              <a:ext cx="2597426" cy="523220"/>
            </a:xfrm>
            <a:prstGeom prst="rect">
              <a:avLst/>
            </a:prstGeom>
            <a:noFill/>
          </p:spPr>
          <p:txBody>
            <a:bodyPr wrap="square" rtlCol="0">
              <a:spAutoFit/>
            </a:bodyPr>
            <a:lstStyle/>
            <a:p>
              <a:r>
                <a:rPr lang="en-BE" sz="2800" dirty="0"/>
                <a:t>Collaboratively</a:t>
              </a:r>
            </a:p>
          </p:txBody>
        </p:sp>
      </p:grpSp>
    </p:spTree>
    <p:extLst>
      <p:ext uri="{BB962C8B-B14F-4D97-AF65-F5344CB8AC3E}">
        <p14:creationId xmlns:p14="http://schemas.microsoft.com/office/powerpoint/2010/main" val="33989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ash Article in Agile Development | by Nicholas Ivanecky | ProductHired  Blog | Medium">
            <a:extLst>
              <a:ext uri="{FF2B5EF4-FFF2-40B4-BE49-F238E27FC236}">
                <a16:creationId xmlns:a16="http://schemas.microsoft.com/office/drawing/2014/main" id="{6FE60F41-447C-E4E7-62BC-7BFDA030A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83" y="1007782"/>
            <a:ext cx="6432436" cy="24063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87A520D-AEF8-A9EC-21D0-BDC2BD9A568C}"/>
              </a:ext>
            </a:extLst>
          </p:cNvPr>
          <p:cNvSpPr txBox="1"/>
          <p:nvPr/>
        </p:nvSpPr>
        <p:spPr>
          <a:xfrm>
            <a:off x="2820620"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a:t>
            </a:r>
            <a:endParaRPr lang="en-BE" sz="1400" dirty="0"/>
          </a:p>
        </p:txBody>
      </p:sp>
      <p:sp>
        <p:nvSpPr>
          <p:cNvPr id="21" name="TextBox 20">
            <a:extLst>
              <a:ext uri="{FF2B5EF4-FFF2-40B4-BE49-F238E27FC236}">
                <a16:creationId xmlns:a16="http://schemas.microsoft.com/office/drawing/2014/main" id="{C43B9D81-9289-2444-9B41-C62789A4CEE3}"/>
              </a:ext>
            </a:extLst>
          </p:cNvPr>
          <p:cNvSpPr txBox="1"/>
          <p:nvPr/>
        </p:nvSpPr>
        <p:spPr>
          <a:xfrm>
            <a:off x="4901633" y="3260272"/>
            <a:ext cx="1700089" cy="307777"/>
          </a:xfrm>
          <a:prstGeom prst="rect">
            <a:avLst/>
          </a:prstGeom>
          <a:noFill/>
        </p:spPr>
        <p:txBody>
          <a:bodyPr wrap="square">
            <a:spAutoFit/>
          </a:bodyPr>
          <a:lstStyle/>
          <a:p>
            <a:r>
              <a:rPr lang="en-GB" sz="1400" b="0" i="0" dirty="0">
                <a:solidFill>
                  <a:srgbClr val="111111"/>
                </a:solidFill>
                <a:effectLst/>
                <a:latin typeface="Open Sans" panose="020B0606030504020204" pitchFamily="34" charset="0"/>
              </a:rPr>
              <a:t>Design Portfolio II</a:t>
            </a:r>
            <a:endParaRPr lang="en-BE" sz="1400" dirty="0"/>
          </a:p>
        </p:txBody>
      </p:sp>
      <p:sp>
        <p:nvSpPr>
          <p:cNvPr id="22" name="TextBox 21">
            <a:extLst>
              <a:ext uri="{FF2B5EF4-FFF2-40B4-BE49-F238E27FC236}">
                <a16:creationId xmlns:a16="http://schemas.microsoft.com/office/drawing/2014/main" id="{3DA0BB9A-86D6-47C4-0492-98A45348BAEC}"/>
              </a:ext>
            </a:extLst>
          </p:cNvPr>
          <p:cNvSpPr txBox="1"/>
          <p:nvPr/>
        </p:nvSpPr>
        <p:spPr>
          <a:xfrm>
            <a:off x="6891141" y="3238586"/>
            <a:ext cx="1804961" cy="307777"/>
          </a:xfrm>
          <a:prstGeom prst="rect">
            <a:avLst/>
          </a:prstGeom>
          <a:noFill/>
        </p:spPr>
        <p:txBody>
          <a:bodyPr wrap="square">
            <a:spAutoFit/>
          </a:bodyPr>
          <a:lstStyle/>
          <a:p>
            <a:r>
              <a:rPr lang="en-GB" sz="1400" b="0" i="0" dirty="0">
                <a:effectLst/>
                <a:latin typeface="Open Sans" panose="020B0606030504020204" pitchFamily="34" charset="0"/>
              </a:rPr>
              <a:t>Design Portfolio III</a:t>
            </a:r>
            <a:endParaRPr lang="en-BE" sz="1400" dirty="0"/>
          </a:p>
        </p:txBody>
      </p:sp>
      <p:sp>
        <p:nvSpPr>
          <p:cNvPr id="3" name="TextBox 2">
            <a:extLst>
              <a:ext uri="{FF2B5EF4-FFF2-40B4-BE49-F238E27FC236}">
                <a16:creationId xmlns:a16="http://schemas.microsoft.com/office/drawing/2014/main" id="{CA741951-1F06-57E2-B02C-9B10F371008D}"/>
              </a:ext>
            </a:extLst>
          </p:cNvPr>
          <p:cNvSpPr txBox="1"/>
          <p:nvPr/>
        </p:nvSpPr>
        <p:spPr>
          <a:xfrm>
            <a:off x="1767068" y="4976870"/>
            <a:ext cx="8657863" cy="1200329"/>
          </a:xfrm>
          <a:prstGeom prst="rect">
            <a:avLst/>
          </a:prstGeom>
          <a:noFill/>
          <a:ln w="28575">
            <a:solidFill>
              <a:srgbClr val="C00000"/>
            </a:solidFill>
          </a:ln>
        </p:spPr>
        <p:txBody>
          <a:bodyPr wrap="square" rtlCol="0">
            <a:spAutoFit/>
          </a:bodyPr>
          <a:lstStyle/>
          <a:p>
            <a:r>
              <a:rPr lang="en-US" sz="2400" b="1" dirty="0"/>
              <a:t>Agile methodology: </a:t>
            </a:r>
            <a:r>
              <a:rPr lang="en-GB" sz="2400" dirty="0"/>
              <a:t>Development delivers frequent, small software updates, enabling teams to quickly adapt to changes and continuously improving the product based on feedback.</a:t>
            </a:r>
            <a:endParaRPr lang="en-US" sz="2400" dirty="0"/>
          </a:p>
        </p:txBody>
      </p:sp>
      <p:sp>
        <p:nvSpPr>
          <p:cNvPr id="4" name="TextBox 3">
            <a:extLst>
              <a:ext uri="{FF2B5EF4-FFF2-40B4-BE49-F238E27FC236}">
                <a16:creationId xmlns:a16="http://schemas.microsoft.com/office/drawing/2014/main" id="{FD7A3345-81C5-D332-20BD-0BB732213020}"/>
              </a:ext>
            </a:extLst>
          </p:cNvPr>
          <p:cNvSpPr txBox="1"/>
          <p:nvPr/>
        </p:nvSpPr>
        <p:spPr>
          <a:xfrm>
            <a:off x="3989191" y="413915"/>
            <a:ext cx="4706911" cy="461665"/>
          </a:xfrm>
          <a:prstGeom prst="rect">
            <a:avLst/>
          </a:prstGeom>
          <a:noFill/>
        </p:spPr>
        <p:txBody>
          <a:bodyPr wrap="square" rtlCol="0">
            <a:spAutoFit/>
          </a:bodyPr>
          <a:lstStyle/>
          <a:p>
            <a:r>
              <a:rPr lang="en-US" sz="2400" dirty="0"/>
              <a:t>10 – 11 developers / team project</a:t>
            </a:r>
          </a:p>
        </p:txBody>
      </p:sp>
      <p:sp>
        <p:nvSpPr>
          <p:cNvPr id="5" name="TextBox 4">
            <a:extLst>
              <a:ext uri="{FF2B5EF4-FFF2-40B4-BE49-F238E27FC236}">
                <a16:creationId xmlns:a16="http://schemas.microsoft.com/office/drawing/2014/main" id="{52FD7FB2-2EAD-6776-023E-83B6CE7150D5}"/>
              </a:ext>
            </a:extLst>
          </p:cNvPr>
          <p:cNvSpPr txBox="1"/>
          <p:nvPr/>
        </p:nvSpPr>
        <p:spPr>
          <a:xfrm>
            <a:off x="5096655" y="3568049"/>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
        <p:nvSpPr>
          <p:cNvPr id="6" name="TextBox 5">
            <a:extLst>
              <a:ext uri="{FF2B5EF4-FFF2-40B4-BE49-F238E27FC236}">
                <a16:creationId xmlns:a16="http://schemas.microsoft.com/office/drawing/2014/main" id="{4896499F-A0CC-82FD-41B2-786D91AE5907}"/>
              </a:ext>
            </a:extLst>
          </p:cNvPr>
          <p:cNvSpPr txBox="1"/>
          <p:nvPr/>
        </p:nvSpPr>
        <p:spPr>
          <a:xfrm>
            <a:off x="7068525" y="3546363"/>
            <a:ext cx="1794486" cy="923330"/>
          </a:xfrm>
          <a:prstGeom prst="rect">
            <a:avLst/>
          </a:prstGeom>
          <a:noFill/>
        </p:spPr>
        <p:txBody>
          <a:bodyPr wrap="square" rtlCol="0">
            <a:spAutoFit/>
          </a:bodyPr>
          <a:lstStyle/>
          <a:p>
            <a:r>
              <a:rPr lang="en-US" dirty="0"/>
              <a:t>&gt;= 3 PRs</a:t>
            </a:r>
          </a:p>
          <a:p>
            <a:r>
              <a:rPr lang="en-US" dirty="0"/>
              <a:t>&gt;= 3 PR reviews</a:t>
            </a:r>
          </a:p>
          <a:p>
            <a:r>
              <a:rPr lang="en-US" dirty="0"/>
              <a:t>/team member</a:t>
            </a:r>
          </a:p>
        </p:txBody>
      </p:sp>
    </p:spTree>
    <p:extLst>
      <p:ext uri="{BB962C8B-B14F-4D97-AF65-F5344CB8AC3E}">
        <p14:creationId xmlns:p14="http://schemas.microsoft.com/office/powerpoint/2010/main" val="2130739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p:txBody>
          <a:bodyPr/>
          <a:lstStyle/>
          <a:p>
            <a:r>
              <a:rPr lang="en-BE" dirty="0"/>
              <a:t>Minimum Viable product (MVP)</a:t>
            </a:r>
          </a:p>
        </p:txBody>
      </p:sp>
      <p:sp>
        <p:nvSpPr>
          <p:cNvPr id="3" name="Content Placeholder 2">
            <a:extLst>
              <a:ext uri="{FF2B5EF4-FFF2-40B4-BE49-F238E27FC236}">
                <a16:creationId xmlns:a16="http://schemas.microsoft.com/office/drawing/2014/main" id="{4BD6045A-B7C3-E94B-C6A3-391D2F6F6650}"/>
              </a:ext>
            </a:extLst>
          </p:cNvPr>
          <p:cNvSpPr>
            <a:spLocks noGrp="1"/>
          </p:cNvSpPr>
          <p:nvPr>
            <p:ph idx="1"/>
          </p:nvPr>
        </p:nvSpPr>
        <p:spPr/>
        <p:txBody>
          <a:bodyPr>
            <a:normAutofit/>
          </a:bodyPr>
          <a:lstStyle/>
          <a:p>
            <a:r>
              <a:rPr lang="en-GB" sz="3200" b="0" i="0" dirty="0">
                <a:solidFill>
                  <a:srgbClr val="333333"/>
                </a:solidFill>
                <a:effectLst/>
              </a:rPr>
              <a:t>During the DP we will focus on developing an MVP</a:t>
            </a:r>
          </a:p>
          <a:p>
            <a:r>
              <a:rPr lang="en-GB" sz="3200" b="0" i="0" dirty="0">
                <a:solidFill>
                  <a:srgbClr val="333333"/>
                </a:solidFill>
                <a:effectLst/>
              </a:rPr>
              <a:t>An MVP is the minimal thing that you can do to test a value hypothesis and gain learning and understanding</a:t>
            </a:r>
          </a:p>
          <a:p>
            <a:r>
              <a:rPr lang="en-BE" sz="3200" dirty="0"/>
              <a:t>MVP is focus on learning, not delivery</a:t>
            </a:r>
          </a:p>
          <a:p>
            <a:r>
              <a:rPr lang="en-BE" sz="3200" dirty="0"/>
              <a:t>Let us explain an MVP with an example using Agile developmemnt</a:t>
            </a:r>
          </a:p>
        </p:txBody>
      </p:sp>
    </p:spTree>
    <p:extLst>
      <p:ext uri="{BB962C8B-B14F-4D97-AF65-F5344CB8AC3E}">
        <p14:creationId xmlns:p14="http://schemas.microsoft.com/office/powerpoint/2010/main" val="422552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34FD-2867-F7B0-15D8-1297428924E5}"/>
              </a:ext>
            </a:extLst>
          </p:cNvPr>
          <p:cNvSpPr>
            <a:spLocks noGrp="1"/>
          </p:cNvSpPr>
          <p:nvPr>
            <p:ph type="title"/>
          </p:nvPr>
        </p:nvSpPr>
        <p:spPr>
          <a:xfrm>
            <a:off x="838200" y="-81266"/>
            <a:ext cx="10515600" cy="1325563"/>
          </a:xfrm>
        </p:spPr>
        <p:txBody>
          <a:bodyPr/>
          <a:lstStyle/>
          <a:p>
            <a:r>
              <a:rPr lang="en-BE" dirty="0"/>
              <a:t>Minimum Viable product (MVP) </a:t>
            </a:r>
          </a:p>
        </p:txBody>
      </p:sp>
      <p:pic>
        <p:nvPicPr>
          <p:cNvPr id="7" name="Content Placeholder 6" descr="A cartoon of a car and a sad face&#10;&#10;Description automatically generated">
            <a:extLst>
              <a:ext uri="{FF2B5EF4-FFF2-40B4-BE49-F238E27FC236}">
                <a16:creationId xmlns:a16="http://schemas.microsoft.com/office/drawing/2014/main" id="{08E07AC7-2A36-362E-3FEE-D55304453CD6}"/>
              </a:ext>
            </a:extLst>
          </p:cNvPr>
          <p:cNvPicPr>
            <a:picLocks noGrp="1" noChangeAspect="1"/>
          </p:cNvPicPr>
          <p:nvPr>
            <p:ph idx="1"/>
          </p:nvPr>
        </p:nvPicPr>
        <p:blipFill rotWithShape="1">
          <a:blip r:embed="rId3"/>
          <a:srcRect r="88544"/>
          <a:stretch/>
        </p:blipFill>
        <p:spPr>
          <a:xfrm>
            <a:off x="532031" y="2255275"/>
            <a:ext cx="518883" cy="1049373"/>
          </a:xfrm>
        </p:spPr>
      </p:pic>
      <p:pic>
        <p:nvPicPr>
          <p:cNvPr id="9" name="Picture 8" descr="A group of bikes with a smiley face&#10;&#10;Description automatically generated">
            <a:extLst>
              <a:ext uri="{FF2B5EF4-FFF2-40B4-BE49-F238E27FC236}">
                <a16:creationId xmlns:a16="http://schemas.microsoft.com/office/drawing/2014/main" id="{9478778A-A154-4EBC-3FAB-0CADA7D78E78}"/>
              </a:ext>
            </a:extLst>
          </p:cNvPr>
          <p:cNvPicPr>
            <a:picLocks noChangeAspect="1"/>
          </p:cNvPicPr>
          <p:nvPr/>
        </p:nvPicPr>
        <p:blipFill rotWithShape="1">
          <a:blip r:embed="rId4"/>
          <a:srcRect r="83021"/>
          <a:stretch/>
        </p:blipFill>
        <p:spPr>
          <a:xfrm>
            <a:off x="270702" y="4739359"/>
            <a:ext cx="892407" cy="1161614"/>
          </a:xfrm>
          <a:prstGeom prst="rect">
            <a:avLst/>
          </a:prstGeom>
        </p:spPr>
      </p:pic>
      <p:cxnSp>
        <p:nvCxnSpPr>
          <p:cNvPr id="11" name="Straight Connector 10">
            <a:extLst>
              <a:ext uri="{FF2B5EF4-FFF2-40B4-BE49-F238E27FC236}">
                <a16:creationId xmlns:a16="http://schemas.microsoft.com/office/drawing/2014/main" id="{395AD0B6-442D-FD40-F0F6-FA3E86EDF8AF}"/>
              </a:ext>
            </a:extLst>
          </p:cNvPr>
          <p:cNvCxnSpPr>
            <a:cxnSpLocks/>
          </p:cNvCxnSpPr>
          <p:nvPr/>
        </p:nvCxnSpPr>
        <p:spPr>
          <a:xfrm>
            <a:off x="121214" y="4431527"/>
            <a:ext cx="5742937" cy="0"/>
          </a:xfrm>
          <a:prstGeom prst="line">
            <a:avLst/>
          </a:prstGeom>
          <a:ln w="38100">
            <a:solidFill>
              <a:srgbClr val="2602FC"/>
            </a:solidFill>
          </a:ln>
        </p:spPr>
        <p:style>
          <a:lnRef idx="1">
            <a:schemeClr val="accent1"/>
          </a:lnRef>
          <a:fillRef idx="0">
            <a:schemeClr val="accent1"/>
          </a:fillRef>
          <a:effectRef idx="0">
            <a:schemeClr val="accent1"/>
          </a:effectRef>
          <a:fontRef idx="minor">
            <a:schemeClr val="tx1"/>
          </a:fontRef>
        </p:style>
      </p:cxnSp>
      <p:pic>
        <p:nvPicPr>
          <p:cNvPr id="12" name="Content Placeholder 6" descr="A cartoon of a car and a sad face&#10;&#10;Description automatically generated">
            <a:extLst>
              <a:ext uri="{FF2B5EF4-FFF2-40B4-BE49-F238E27FC236}">
                <a16:creationId xmlns:a16="http://schemas.microsoft.com/office/drawing/2014/main" id="{277BD997-FCB9-A508-FF40-EFE0A3A4D1D7}"/>
              </a:ext>
            </a:extLst>
          </p:cNvPr>
          <p:cNvPicPr>
            <a:picLocks noChangeAspect="1"/>
          </p:cNvPicPr>
          <p:nvPr/>
        </p:nvPicPr>
        <p:blipFill rotWithShape="1">
          <a:blip r:embed="rId3"/>
          <a:srcRect l="21628" r="59717"/>
          <a:stretch/>
        </p:blipFill>
        <p:spPr>
          <a:xfrm>
            <a:off x="1859645" y="2364517"/>
            <a:ext cx="779677" cy="1034234"/>
          </a:xfrm>
          <a:prstGeom prst="rect">
            <a:avLst/>
          </a:prstGeom>
        </p:spPr>
      </p:pic>
      <p:pic>
        <p:nvPicPr>
          <p:cNvPr id="13" name="Content Placeholder 6" descr="A cartoon of a car and a sad face&#10;&#10;Description automatically generated">
            <a:extLst>
              <a:ext uri="{FF2B5EF4-FFF2-40B4-BE49-F238E27FC236}">
                <a16:creationId xmlns:a16="http://schemas.microsoft.com/office/drawing/2014/main" id="{047C3BDE-6E19-050D-43FB-89220524378D}"/>
              </a:ext>
            </a:extLst>
          </p:cNvPr>
          <p:cNvPicPr>
            <a:picLocks noChangeAspect="1"/>
          </p:cNvPicPr>
          <p:nvPr/>
        </p:nvPicPr>
        <p:blipFill rotWithShape="1">
          <a:blip r:embed="rId3"/>
          <a:srcRect l="48456" r="28069"/>
          <a:stretch/>
        </p:blipFill>
        <p:spPr>
          <a:xfrm>
            <a:off x="3285537" y="2337382"/>
            <a:ext cx="1094350" cy="1080025"/>
          </a:xfrm>
          <a:prstGeom prst="rect">
            <a:avLst/>
          </a:prstGeom>
        </p:spPr>
      </p:pic>
      <p:pic>
        <p:nvPicPr>
          <p:cNvPr id="14" name="Content Placeholder 6" descr="A cartoon of a car and a sad face&#10;&#10;Description automatically generated">
            <a:extLst>
              <a:ext uri="{FF2B5EF4-FFF2-40B4-BE49-F238E27FC236}">
                <a16:creationId xmlns:a16="http://schemas.microsoft.com/office/drawing/2014/main" id="{D84EC081-EDBA-A995-DCFE-153CF6F163D3}"/>
              </a:ext>
            </a:extLst>
          </p:cNvPr>
          <p:cNvPicPr>
            <a:picLocks noChangeAspect="1"/>
          </p:cNvPicPr>
          <p:nvPr/>
        </p:nvPicPr>
        <p:blipFill rotWithShape="1">
          <a:blip r:embed="rId3"/>
          <a:srcRect l="74419"/>
          <a:stretch/>
        </p:blipFill>
        <p:spPr>
          <a:xfrm>
            <a:off x="4792928" y="2437887"/>
            <a:ext cx="1094350" cy="991113"/>
          </a:xfrm>
          <a:prstGeom prst="rect">
            <a:avLst/>
          </a:prstGeom>
        </p:spPr>
      </p:pic>
      <p:pic>
        <p:nvPicPr>
          <p:cNvPr id="15" name="Picture 14" descr="A group of bikes with a smiley face&#10;&#10;Description automatically generated">
            <a:extLst>
              <a:ext uri="{FF2B5EF4-FFF2-40B4-BE49-F238E27FC236}">
                <a16:creationId xmlns:a16="http://schemas.microsoft.com/office/drawing/2014/main" id="{D8FEC50F-F458-CDB6-45BB-A8FC329BA169}"/>
              </a:ext>
            </a:extLst>
          </p:cNvPr>
          <p:cNvPicPr>
            <a:picLocks noChangeAspect="1"/>
          </p:cNvPicPr>
          <p:nvPr/>
        </p:nvPicPr>
        <p:blipFill rotWithShape="1">
          <a:blip r:embed="rId4"/>
          <a:srcRect l="18617" r="64404"/>
          <a:stretch/>
        </p:blipFill>
        <p:spPr>
          <a:xfrm>
            <a:off x="1225289" y="4730551"/>
            <a:ext cx="978675" cy="1273906"/>
          </a:xfrm>
          <a:prstGeom prst="rect">
            <a:avLst/>
          </a:prstGeom>
        </p:spPr>
      </p:pic>
      <p:pic>
        <p:nvPicPr>
          <p:cNvPr id="16" name="Picture 15" descr="A group of bikes with a smiley face&#10;&#10;Description automatically generated">
            <a:extLst>
              <a:ext uri="{FF2B5EF4-FFF2-40B4-BE49-F238E27FC236}">
                <a16:creationId xmlns:a16="http://schemas.microsoft.com/office/drawing/2014/main" id="{3A2F5D18-0711-758B-B065-C1864152445C}"/>
              </a:ext>
            </a:extLst>
          </p:cNvPr>
          <p:cNvPicPr>
            <a:picLocks noChangeAspect="1"/>
          </p:cNvPicPr>
          <p:nvPr/>
        </p:nvPicPr>
        <p:blipFill rotWithShape="1">
          <a:blip r:embed="rId4"/>
          <a:srcRect l="37903" r="45118"/>
          <a:stretch/>
        </p:blipFill>
        <p:spPr>
          <a:xfrm>
            <a:off x="2382135" y="4757599"/>
            <a:ext cx="937116" cy="1219809"/>
          </a:xfrm>
          <a:prstGeom prst="rect">
            <a:avLst/>
          </a:prstGeom>
        </p:spPr>
      </p:pic>
      <p:pic>
        <p:nvPicPr>
          <p:cNvPr id="17" name="Picture 16" descr="A group of bikes with a smiley face&#10;&#10;Description automatically generated">
            <a:extLst>
              <a:ext uri="{FF2B5EF4-FFF2-40B4-BE49-F238E27FC236}">
                <a16:creationId xmlns:a16="http://schemas.microsoft.com/office/drawing/2014/main" id="{C5118848-28FF-D0CE-C3C1-B8C16F1D8EF6}"/>
              </a:ext>
            </a:extLst>
          </p:cNvPr>
          <p:cNvPicPr>
            <a:picLocks noChangeAspect="1"/>
          </p:cNvPicPr>
          <p:nvPr/>
        </p:nvPicPr>
        <p:blipFill rotWithShape="1">
          <a:blip r:embed="rId4"/>
          <a:srcRect l="56520" r="26043"/>
          <a:stretch/>
        </p:blipFill>
        <p:spPr>
          <a:xfrm>
            <a:off x="3520949" y="4773618"/>
            <a:ext cx="937117" cy="1187770"/>
          </a:xfrm>
          <a:prstGeom prst="rect">
            <a:avLst/>
          </a:prstGeom>
        </p:spPr>
      </p:pic>
      <p:pic>
        <p:nvPicPr>
          <p:cNvPr id="18" name="Picture 17" descr="A group of bikes with a smiley face&#10;&#10;Description automatically generated">
            <a:extLst>
              <a:ext uri="{FF2B5EF4-FFF2-40B4-BE49-F238E27FC236}">
                <a16:creationId xmlns:a16="http://schemas.microsoft.com/office/drawing/2014/main" id="{5A47AD02-0B35-A409-4EED-620776D87E57}"/>
              </a:ext>
            </a:extLst>
          </p:cNvPr>
          <p:cNvPicPr>
            <a:picLocks noChangeAspect="1"/>
          </p:cNvPicPr>
          <p:nvPr/>
        </p:nvPicPr>
        <p:blipFill rotWithShape="1">
          <a:blip r:embed="rId4"/>
          <a:srcRect l="75051"/>
          <a:stretch/>
        </p:blipFill>
        <p:spPr>
          <a:xfrm>
            <a:off x="4716377" y="4807788"/>
            <a:ext cx="1147774" cy="1016729"/>
          </a:xfrm>
          <a:prstGeom prst="rect">
            <a:avLst/>
          </a:prstGeom>
        </p:spPr>
      </p:pic>
      <p:sp>
        <p:nvSpPr>
          <p:cNvPr id="3" name="TextBox 2">
            <a:extLst>
              <a:ext uri="{FF2B5EF4-FFF2-40B4-BE49-F238E27FC236}">
                <a16:creationId xmlns:a16="http://schemas.microsoft.com/office/drawing/2014/main" id="{E18871E7-CC17-8B99-F0D3-2DD3B36441E4}"/>
              </a:ext>
            </a:extLst>
          </p:cNvPr>
          <p:cNvSpPr txBox="1"/>
          <p:nvPr/>
        </p:nvSpPr>
        <p:spPr>
          <a:xfrm>
            <a:off x="3040401" y="1244297"/>
            <a:ext cx="4698869" cy="523220"/>
          </a:xfrm>
          <a:prstGeom prst="rect">
            <a:avLst/>
          </a:prstGeom>
          <a:noFill/>
        </p:spPr>
        <p:txBody>
          <a:bodyPr wrap="square" rtlCol="0">
            <a:spAutoFit/>
          </a:bodyPr>
          <a:lstStyle/>
          <a:p>
            <a:pPr algn="ctr"/>
            <a:r>
              <a:rPr lang="en-BE" sz="2800" u="sng" dirty="0"/>
              <a:t>Customer wants a red car</a:t>
            </a:r>
          </a:p>
        </p:txBody>
      </p:sp>
      <p:sp>
        <p:nvSpPr>
          <p:cNvPr id="4" name="TextBox 3">
            <a:extLst>
              <a:ext uri="{FF2B5EF4-FFF2-40B4-BE49-F238E27FC236}">
                <a16:creationId xmlns:a16="http://schemas.microsoft.com/office/drawing/2014/main" id="{301634FB-D211-04F9-4809-8BA2BB04972C}"/>
              </a:ext>
            </a:extLst>
          </p:cNvPr>
          <p:cNvSpPr txBox="1"/>
          <p:nvPr/>
        </p:nvSpPr>
        <p:spPr>
          <a:xfrm>
            <a:off x="334025" y="1918745"/>
            <a:ext cx="1380602" cy="369332"/>
          </a:xfrm>
          <a:prstGeom prst="rect">
            <a:avLst/>
          </a:prstGeom>
          <a:noFill/>
        </p:spPr>
        <p:txBody>
          <a:bodyPr wrap="square" rtlCol="0">
            <a:spAutoFit/>
          </a:bodyPr>
          <a:lstStyle/>
          <a:p>
            <a:r>
              <a:rPr lang="en-BE" dirty="0"/>
              <a:t>Iteration 1</a:t>
            </a:r>
          </a:p>
        </p:txBody>
      </p:sp>
      <p:sp>
        <p:nvSpPr>
          <p:cNvPr id="5" name="TextBox 4">
            <a:extLst>
              <a:ext uri="{FF2B5EF4-FFF2-40B4-BE49-F238E27FC236}">
                <a16:creationId xmlns:a16="http://schemas.microsoft.com/office/drawing/2014/main" id="{196F1828-3A68-4BA1-5175-4502D0D91B92}"/>
              </a:ext>
            </a:extLst>
          </p:cNvPr>
          <p:cNvSpPr txBox="1"/>
          <p:nvPr/>
        </p:nvSpPr>
        <p:spPr>
          <a:xfrm>
            <a:off x="1752975" y="1885943"/>
            <a:ext cx="1287426" cy="369332"/>
          </a:xfrm>
          <a:prstGeom prst="rect">
            <a:avLst/>
          </a:prstGeom>
          <a:noFill/>
        </p:spPr>
        <p:txBody>
          <a:bodyPr wrap="square" rtlCol="0">
            <a:spAutoFit/>
          </a:bodyPr>
          <a:lstStyle/>
          <a:p>
            <a:r>
              <a:rPr lang="en-BE" dirty="0"/>
              <a:t>Iteration 2</a:t>
            </a:r>
          </a:p>
        </p:txBody>
      </p:sp>
      <p:sp>
        <p:nvSpPr>
          <p:cNvPr id="6" name="TextBox 5">
            <a:extLst>
              <a:ext uri="{FF2B5EF4-FFF2-40B4-BE49-F238E27FC236}">
                <a16:creationId xmlns:a16="http://schemas.microsoft.com/office/drawing/2014/main" id="{E910BB1F-D855-B835-FE88-55FEC813B653}"/>
              </a:ext>
            </a:extLst>
          </p:cNvPr>
          <p:cNvSpPr txBox="1"/>
          <p:nvPr/>
        </p:nvSpPr>
        <p:spPr>
          <a:xfrm>
            <a:off x="3205254" y="1921062"/>
            <a:ext cx="1287426" cy="369332"/>
          </a:xfrm>
          <a:prstGeom prst="rect">
            <a:avLst/>
          </a:prstGeom>
          <a:noFill/>
        </p:spPr>
        <p:txBody>
          <a:bodyPr wrap="square" rtlCol="0">
            <a:spAutoFit/>
          </a:bodyPr>
          <a:lstStyle/>
          <a:p>
            <a:r>
              <a:rPr lang="en-BE" dirty="0"/>
              <a:t>Iteration 3</a:t>
            </a:r>
          </a:p>
        </p:txBody>
      </p:sp>
      <p:sp>
        <p:nvSpPr>
          <p:cNvPr id="8" name="TextBox 7">
            <a:extLst>
              <a:ext uri="{FF2B5EF4-FFF2-40B4-BE49-F238E27FC236}">
                <a16:creationId xmlns:a16="http://schemas.microsoft.com/office/drawing/2014/main" id="{5004C3DF-5091-ECBA-7EE1-73104E3985CB}"/>
              </a:ext>
            </a:extLst>
          </p:cNvPr>
          <p:cNvSpPr txBox="1"/>
          <p:nvPr/>
        </p:nvSpPr>
        <p:spPr>
          <a:xfrm>
            <a:off x="4746122" y="1968050"/>
            <a:ext cx="1287426" cy="369332"/>
          </a:xfrm>
          <a:prstGeom prst="rect">
            <a:avLst/>
          </a:prstGeom>
          <a:noFill/>
        </p:spPr>
        <p:txBody>
          <a:bodyPr wrap="square" rtlCol="0">
            <a:spAutoFit/>
          </a:bodyPr>
          <a:lstStyle/>
          <a:p>
            <a:r>
              <a:rPr lang="en-BE" dirty="0"/>
              <a:t>Iteration 4</a:t>
            </a:r>
          </a:p>
        </p:txBody>
      </p:sp>
      <p:sp>
        <p:nvSpPr>
          <p:cNvPr id="10" name="TextBox 9">
            <a:extLst>
              <a:ext uri="{FF2B5EF4-FFF2-40B4-BE49-F238E27FC236}">
                <a16:creationId xmlns:a16="http://schemas.microsoft.com/office/drawing/2014/main" id="{6550589A-2794-D10F-0527-E13F4FBCE99E}"/>
              </a:ext>
            </a:extLst>
          </p:cNvPr>
          <p:cNvSpPr txBox="1"/>
          <p:nvPr/>
        </p:nvSpPr>
        <p:spPr>
          <a:xfrm>
            <a:off x="121214" y="3669182"/>
            <a:ext cx="5912334" cy="369332"/>
          </a:xfrm>
          <a:prstGeom prst="rect">
            <a:avLst/>
          </a:prstGeom>
          <a:noFill/>
        </p:spPr>
        <p:txBody>
          <a:bodyPr wrap="square" rtlCol="0">
            <a:spAutoFit/>
          </a:bodyPr>
          <a:lstStyle/>
          <a:p>
            <a:pPr algn="ctr"/>
            <a:r>
              <a:rPr lang="en-BE" dirty="0"/>
              <a:t>No feedback</a:t>
            </a:r>
          </a:p>
        </p:txBody>
      </p:sp>
      <p:sp>
        <p:nvSpPr>
          <p:cNvPr id="19" name="TextBox 18">
            <a:extLst>
              <a:ext uri="{FF2B5EF4-FFF2-40B4-BE49-F238E27FC236}">
                <a16:creationId xmlns:a16="http://schemas.microsoft.com/office/drawing/2014/main" id="{9C8BBB70-A4BC-8954-E913-1BF6A500A47F}"/>
              </a:ext>
            </a:extLst>
          </p:cNvPr>
          <p:cNvSpPr txBox="1"/>
          <p:nvPr/>
        </p:nvSpPr>
        <p:spPr>
          <a:xfrm>
            <a:off x="334025" y="6208805"/>
            <a:ext cx="5170380" cy="369332"/>
          </a:xfrm>
          <a:prstGeom prst="rect">
            <a:avLst/>
          </a:prstGeom>
          <a:noFill/>
        </p:spPr>
        <p:txBody>
          <a:bodyPr wrap="square" rtlCol="0">
            <a:spAutoFit/>
          </a:bodyPr>
          <a:lstStyle/>
          <a:p>
            <a:pPr algn="ctr"/>
            <a:r>
              <a:rPr lang="en-BE" dirty="0"/>
              <a:t>Valuable feedback on every iteration</a:t>
            </a:r>
          </a:p>
        </p:txBody>
      </p:sp>
      <p:sp>
        <p:nvSpPr>
          <p:cNvPr id="23" name="TextBox 22">
            <a:extLst>
              <a:ext uri="{FF2B5EF4-FFF2-40B4-BE49-F238E27FC236}">
                <a16:creationId xmlns:a16="http://schemas.microsoft.com/office/drawing/2014/main" id="{13B53F0E-BAD2-A00E-D60E-22EA6A7C92A9}"/>
              </a:ext>
            </a:extLst>
          </p:cNvPr>
          <p:cNvSpPr txBox="1"/>
          <p:nvPr/>
        </p:nvSpPr>
        <p:spPr>
          <a:xfrm>
            <a:off x="6186284" y="2010113"/>
            <a:ext cx="5289436" cy="1231106"/>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latin typeface="OpenSans"/>
              </a:rPr>
              <a:t>Customer got exactly what they asked for</a:t>
            </a:r>
          </a:p>
          <a:p>
            <a:pPr marL="742950" lvl="1" indent="-285750">
              <a:buFont typeface="Arial" panose="020B0604020202020204" pitchFamily="34" charset="0"/>
              <a:buChar char="•"/>
            </a:pPr>
            <a:r>
              <a:rPr lang="en-GB" b="0" i="0" dirty="0">
                <a:solidFill>
                  <a:srgbClr val="333333"/>
                </a:solidFill>
                <a:effectLst/>
                <a:latin typeface="OpenSans"/>
              </a:rPr>
              <a:t>the dev team was just following a plan. </a:t>
            </a:r>
          </a:p>
          <a:p>
            <a:pPr marL="742950" lvl="1" indent="-285750">
              <a:buFont typeface="Arial" panose="020B0604020202020204" pitchFamily="34" charset="0"/>
              <a:buChar char="•"/>
            </a:pPr>
            <a:r>
              <a:rPr lang="en-GB" b="0" i="0" dirty="0">
                <a:solidFill>
                  <a:srgbClr val="333333"/>
                </a:solidFill>
                <a:effectLst/>
                <a:latin typeface="OpenSans"/>
              </a:rPr>
              <a:t>Increments were not useful.</a:t>
            </a:r>
          </a:p>
          <a:p>
            <a:pPr marL="285750" indent="-285750">
              <a:buFont typeface="Arial" panose="020B0604020202020204" pitchFamily="34" charset="0"/>
              <a:buChar char="•"/>
            </a:pPr>
            <a:r>
              <a:rPr lang="en-BE" dirty="0"/>
              <a:t>Team does not understand the value of MVP</a:t>
            </a:r>
            <a:endParaRPr lang="en-GB" b="0" i="0" dirty="0">
              <a:solidFill>
                <a:srgbClr val="333333"/>
              </a:solidFill>
              <a:effectLst/>
              <a:latin typeface="OpenSans"/>
            </a:endParaRPr>
          </a:p>
        </p:txBody>
      </p:sp>
      <p:sp>
        <p:nvSpPr>
          <p:cNvPr id="24" name="TextBox 23">
            <a:extLst>
              <a:ext uri="{FF2B5EF4-FFF2-40B4-BE49-F238E27FC236}">
                <a16:creationId xmlns:a16="http://schemas.microsoft.com/office/drawing/2014/main" id="{CB933A94-6D0E-ED7F-041C-49B66C74AF1D}"/>
              </a:ext>
            </a:extLst>
          </p:cNvPr>
          <p:cNvSpPr txBox="1"/>
          <p:nvPr/>
        </p:nvSpPr>
        <p:spPr>
          <a:xfrm>
            <a:off x="6174662" y="4372808"/>
            <a:ext cx="5746636" cy="2215991"/>
          </a:xfrm>
          <a:prstGeom prst="rect">
            <a:avLst/>
          </a:prstGeom>
          <a:noFill/>
          <a:ln w="28575">
            <a:solidFill>
              <a:srgbClr val="2602FC"/>
            </a:solidFill>
          </a:ln>
        </p:spPr>
        <p:txBody>
          <a:bodyPr wrap="square">
            <a:spAutoFit/>
          </a:bodyPr>
          <a:lstStyle/>
          <a:p>
            <a:pPr marL="285750" indent="-285750" algn="l">
              <a:buFont typeface="Arial" panose="020B0604020202020204" pitchFamily="34" charset="0"/>
              <a:buChar char="•"/>
            </a:pPr>
            <a:r>
              <a:rPr lang="en-GB" sz="2000" b="0" i="0" dirty="0">
                <a:solidFill>
                  <a:srgbClr val="333333"/>
                </a:solidFill>
                <a:effectLst/>
              </a:rPr>
              <a:t>Customer got what they desired</a:t>
            </a:r>
          </a:p>
          <a:p>
            <a:pPr marL="742950" lvl="1" indent="-285750">
              <a:buFont typeface="Arial" panose="020B0604020202020204" pitchFamily="34" charset="0"/>
              <a:buChar char="•"/>
            </a:pPr>
            <a:r>
              <a:rPr lang="en-GB" b="0" i="0" dirty="0">
                <a:solidFill>
                  <a:srgbClr val="333333"/>
                </a:solidFill>
                <a:effectLst/>
              </a:rPr>
              <a:t>Worked iteratively with the dev team. </a:t>
            </a:r>
          </a:p>
          <a:p>
            <a:pPr marL="285750" indent="-285750" algn="l">
              <a:buFont typeface="Arial" panose="020B0604020202020204" pitchFamily="34" charset="0"/>
              <a:buChar char="•"/>
            </a:pPr>
            <a:r>
              <a:rPr lang="en-GB" sz="2000" dirty="0">
                <a:solidFill>
                  <a:srgbClr val="333333"/>
                </a:solidFill>
              </a:rPr>
              <a:t>D</a:t>
            </a:r>
            <a:r>
              <a:rPr lang="en-GB" sz="2000" b="0" i="0" dirty="0">
                <a:solidFill>
                  <a:srgbClr val="333333"/>
                </a:solidFill>
                <a:effectLst/>
              </a:rPr>
              <a:t>eveloped something a little bit different but it's closer to what the customer really wanted. </a:t>
            </a:r>
          </a:p>
          <a:p>
            <a:pPr marL="285750" indent="-285750" algn="l">
              <a:buFont typeface="Arial" panose="020B0604020202020204" pitchFamily="34" charset="0"/>
              <a:buChar char="•"/>
            </a:pPr>
            <a:r>
              <a:rPr lang="en-GB" sz="2000" b="0" i="0" dirty="0">
                <a:solidFill>
                  <a:srgbClr val="333333"/>
                </a:solidFill>
                <a:effectLst/>
              </a:rPr>
              <a:t>Giving the customer what they really want is the main purpose of delivering an MVP.</a:t>
            </a:r>
          </a:p>
          <a:p>
            <a:pPr marL="285750" indent="-285750">
              <a:buFont typeface="Arial" panose="020B0604020202020204" pitchFamily="34" charset="0"/>
              <a:buChar char="•"/>
            </a:pPr>
            <a:r>
              <a:rPr lang="en-GB" sz="2000" b="0" i="0" dirty="0">
                <a:solidFill>
                  <a:srgbClr val="333333"/>
                </a:solidFill>
                <a:effectLst/>
              </a:rPr>
              <a:t>A minimal viable product is a tool for learning. </a:t>
            </a:r>
          </a:p>
        </p:txBody>
      </p:sp>
      <p:grpSp>
        <p:nvGrpSpPr>
          <p:cNvPr id="22" name="Group 21">
            <a:extLst>
              <a:ext uri="{FF2B5EF4-FFF2-40B4-BE49-F238E27FC236}">
                <a16:creationId xmlns:a16="http://schemas.microsoft.com/office/drawing/2014/main" id="{B8789FF7-4BA1-97DF-9C10-9768E29BF796}"/>
              </a:ext>
            </a:extLst>
          </p:cNvPr>
          <p:cNvGrpSpPr/>
          <p:nvPr/>
        </p:nvGrpSpPr>
        <p:grpSpPr>
          <a:xfrm>
            <a:off x="-60978" y="2535494"/>
            <a:ext cx="516214" cy="3772712"/>
            <a:chOff x="-60978" y="2535494"/>
            <a:chExt cx="516214" cy="3772712"/>
          </a:xfrm>
        </p:grpSpPr>
        <p:sp>
          <p:nvSpPr>
            <p:cNvPr id="20" name="TextBox 19">
              <a:extLst>
                <a:ext uri="{FF2B5EF4-FFF2-40B4-BE49-F238E27FC236}">
                  <a16:creationId xmlns:a16="http://schemas.microsoft.com/office/drawing/2014/main" id="{D2BF37B7-B26E-1A7B-F825-D58595A48C9A}"/>
                </a:ext>
              </a:extLst>
            </p:cNvPr>
            <p:cNvSpPr txBox="1"/>
            <p:nvPr/>
          </p:nvSpPr>
          <p:spPr>
            <a:xfrm rot="16200000">
              <a:off x="-568144" y="3097209"/>
              <a:ext cx="1585095" cy="461665"/>
            </a:xfrm>
            <a:prstGeom prst="rect">
              <a:avLst/>
            </a:prstGeom>
            <a:noFill/>
          </p:spPr>
          <p:txBody>
            <a:bodyPr wrap="square" rtlCol="0">
              <a:spAutoFit/>
            </a:bodyPr>
            <a:lstStyle/>
            <a:p>
              <a:r>
                <a:rPr lang="en-US" sz="2400" dirty="0"/>
                <a:t>Agile Dev 1</a:t>
              </a:r>
            </a:p>
          </p:txBody>
        </p:sp>
        <p:sp>
          <p:nvSpPr>
            <p:cNvPr id="21" name="TextBox 20">
              <a:extLst>
                <a:ext uri="{FF2B5EF4-FFF2-40B4-BE49-F238E27FC236}">
                  <a16:creationId xmlns:a16="http://schemas.microsoft.com/office/drawing/2014/main" id="{847C1038-B8FA-1776-BEA1-17451E207C43}"/>
                </a:ext>
              </a:extLst>
            </p:cNvPr>
            <p:cNvSpPr txBox="1"/>
            <p:nvPr/>
          </p:nvSpPr>
          <p:spPr>
            <a:xfrm rot="16200000">
              <a:off x="-663524" y="5243994"/>
              <a:ext cx="1666758" cy="461665"/>
            </a:xfrm>
            <a:prstGeom prst="rect">
              <a:avLst/>
            </a:prstGeom>
            <a:noFill/>
          </p:spPr>
          <p:txBody>
            <a:bodyPr wrap="square" rtlCol="0">
              <a:spAutoFit/>
            </a:bodyPr>
            <a:lstStyle/>
            <a:p>
              <a:r>
                <a:rPr lang="en-US" sz="2400" dirty="0"/>
                <a:t>Agile Dev 2</a:t>
              </a:r>
            </a:p>
          </p:txBody>
        </p:sp>
      </p:grpSp>
    </p:spTree>
    <p:extLst>
      <p:ext uri="{BB962C8B-B14F-4D97-AF65-F5344CB8AC3E}">
        <p14:creationId xmlns:p14="http://schemas.microsoft.com/office/powerpoint/2010/main" val="91955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9" grpId="0"/>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4"/>
          <p:cNvGrpSpPr/>
          <p:nvPr/>
        </p:nvGrpSpPr>
        <p:grpSpPr>
          <a:xfrm>
            <a:off x="1228226" y="426782"/>
            <a:ext cx="8395093" cy="5782926"/>
            <a:chOff x="1210197" y="51165"/>
            <a:chExt cx="8395093" cy="5782926"/>
          </a:xfrm>
        </p:grpSpPr>
        <p:pic>
          <p:nvPicPr>
            <p:cNvPr id="108" name="Google Shape;108;p4"/>
            <p:cNvPicPr preferRelativeResize="0"/>
            <p:nvPr/>
          </p:nvPicPr>
          <p:blipFill rotWithShape="1">
            <a:blip r:embed="rId3">
              <a:alphaModFix/>
            </a:blip>
            <a:srcRect l="20317" t="18888"/>
            <a:stretch/>
          </p:blipFill>
          <p:spPr>
            <a:xfrm>
              <a:off x="1210197" y="750267"/>
              <a:ext cx="8395093" cy="5083824"/>
            </a:xfrm>
            <a:prstGeom prst="rect">
              <a:avLst/>
            </a:prstGeom>
            <a:noFill/>
            <a:ln>
              <a:noFill/>
            </a:ln>
          </p:spPr>
        </p:pic>
        <p:pic>
          <p:nvPicPr>
            <p:cNvPr id="109" name="Google Shape;109;p4"/>
            <p:cNvPicPr preferRelativeResize="0"/>
            <p:nvPr/>
          </p:nvPicPr>
          <p:blipFill rotWithShape="1">
            <a:blip r:embed="rId4">
              <a:alphaModFix/>
            </a:blip>
            <a:srcRect l="64880" t="2554" r="70" b="-2553"/>
            <a:stretch/>
          </p:blipFill>
          <p:spPr>
            <a:xfrm>
              <a:off x="3861257" y="51165"/>
              <a:ext cx="5715273" cy="1060449"/>
            </a:xfrm>
            <a:prstGeom prst="rect">
              <a:avLst/>
            </a:prstGeom>
            <a:noFill/>
            <a:ln>
              <a:noFill/>
            </a:ln>
          </p:spPr>
        </p:pic>
        <p:pic>
          <p:nvPicPr>
            <p:cNvPr id="110" name="Google Shape;110;p4"/>
            <p:cNvPicPr preferRelativeResize="0"/>
            <p:nvPr/>
          </p:nvPicPr>
          <p:blipFill rotWithShape="1">
            <a:blip r:embed="rId4">
              <a:alphaModFix/>
            </a:blip>
            <a:srcRect t="11046" r="76556"/>
            <a:stretch/>
          </p:blipFill>
          <p:spPr>
            <a:xfrm>
              <a:off x="1230516" y="56936"/>
              <a:ext cx="4044613" cy="998026"/>
            </a:xfrm>
            <a:prstGeom prst="rect">
              <a:avLst/>
            </a:prstGeom>
            <a:noFill/>
            <a:ln>
              <a:noFill/>
            </a:ln>
          </p:spPr>
        </p:pic>
      </p:grpSp>
      <p:sp>
        <p:nvSpPr>
          <p:cNvPr id="111" name="Google Shape;111;p4"/>
          <p:cNvSpPr/>
          <p:nvPr/>
        </p:nvSpPr>
        <p:spPr>
          <a:xfrm>
            <a:off x="1330712" y="6302654"/>
            <a:ext cx="6975664" cy="338514"/>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0" i="0" u="none" strike="noStrike" cap="none" dirty="0">
                <a:solidFill>
                  <a:srgbClr val="24292F"/>
                </a:solidFill>
                <a:latin typeface="Arial"/>
                <a:ea typeface="Arial"/>
                <a:cs typeface="Arial"/>
                <a:sym typeface="Arial"/>
              </a:rPr>
              <a:t>Apache Kafka is a distributed event store and stream-processing platform</a:t>
            </a:r>
            <a:endParaRPr sz="1600" dirty="0">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5">
            <a:alphaModFix/>
          </a:blip>
          <a:srcRect/>
          <a:stretch/>
        </p:blipFill>
        <p:spPr>
          <a:xfrm>
            <a:off x="2444404" y="932319"/>
            <a:ext cx="2553816" cy="459319"/>
          </a:xfrm>
          <a:prstGeom prst="rect">
            <a:avLst/>
          </a:prstGeom>
          <a:noFill/>
          <a:ln>
            <a:noFill/>
          </a:ln>
        </p:spPr>
      </p:pic>
      <p:sp>
        <p:nvSpPr>
          <p:cNvPr id="113" name="Google Shape;113;p4"/>
          <p:cNvSpPr/>
          <p:nvPr/>
        </p:nvSpPr>
        <p:spPr>
          <a:xfrm>
            <a:off x="1567460" y="414013"/>
            <a:ext cx="2022046" cy="411480"/>
          </a:xfrm>
          <a:prstGeom prst="rect">
            <a:avLst/>
          </a:prstGeom>
          <a:no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4" name="Google Shape;114;p4"/>
          <p:cNvGrpSpPr/>
          <p:nvPr/>
        </p:nvGrpSpPr>
        <p:grpSpPr>
          <a:xfrm>
            <a:off x="4833105" y="404918"/>
            <a:ext cx="3309719" cy="797572"/>
            <a:chOff x="4800077" y="122369"/>
            <a:chExt cx="3309719" cy="797572"/>
          </a:xfrm>
        </p:grpSpPr>
        <p:sp>
          <p:nvSpPr>
            <p:cNvPr id="115" name="Google Shape;115;p4"/>
            <p:cNvSpPr txBox="1"/>
            <p:nvPr/>
          </p:nvSpPr>
          <p:spPr>
            <a:xfrm>
              <a:off x="6729052" y="122369"/>
              <a:ext cx="1380744"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16" name="Google Shape;116;p4"/>
            <p:cNvCxnSpPr/>
            <p:nvPr/>
          </p:nvCxnSpPr>
          <p:spPr>
            <a:xfrm rot="10800000">
              <a:off x="7498080" y="613616"/>
              <a:ext cx="0" cy="306325"/>
            </a:xfrm>
            <a:prstGeom prst="straightConnector1">
              <a:avLst/>
            </a:prstGeom>
            <a:noFill/>
            <a:ln w="57150" cap="flat" cmpd="sng">
              <a:solidFill>
                <a:srgbClr val="C00000"/>
              </a:solidFill>
              <a:prstDash val="solid"/>
              <a:miter lim="800000"/>
              <a:headEnd type="none" w="sm" len="sm"/>
              <a:tailEnd type="triangle" w="med" len="med"/>
            </a:ln>
          </p:spPr>
        </p:cxnSp>
        <p:cxnSp>
          <p:nvCxnSpPr>
            <p:cNvPr id="117" name="Google Shape;117;p4"/>
            <p:cNvCxnSpPr/>
            <p:nvPr/>
          </p:nvCxnSpPr>
          <p:spPr>
            <a:xfrm rot="10800000" flipH="1">
              <a:off x="4800077" y="910797"/>
              <a:ext cx="2725435" cy="9144"/>
            </a:xfrm>
            <a:prstGeom prst="straightConnector1">
              <a:avLst/>
            </a:prstGeom>
            <a:noFill/>
            <a:ln w="57150" cap="flat" cmpd="sng">
              <a:solidFill>
                <a:srgbClr val="C00000"/>
              </a:solidFill>
              <a:prstDash val="solid"/>
              <a:miter lim="800000"/>
              <a:headEnd type="none" w="sm" len="sm"/>
              <a:tailEnd type="none" w="sm" len="sm"/>
            </a:ln>
          </p:spPr>
        </p:cxnSp>
      </p:grpSp>
      <p:pic>
        <p:nvPicPr>
          <p:cNvPr id="118" name="Google Shape;118;p4"/>
          <p:cNvPicPr preferRelativeResize="0"/>
          <p:nvPr/>
        </p:nvPicPr>
        <p:blipFill rotWithShape="1">
          <a:blip r:embed="rId6">
            <a:alphaModFix/>
          </a:blip>
          <a:srcRect t="60415"/>
          <a:stretch/>
        </p:blipFill>
        <p:spPr>
          <a:xfrm>
            <a:off x="3218547" y="4563643"/>
            <a:ext cx="3199993" cy="1308240"/>
          </a:xfrm>
          <a:prstGeom prst="rect">
            <a:avLst/>
          </a:prstGeom>
          <a:noFill/>
          <a:ln w="28575" cap="flat" cmpd="sng">
            <a:solidFill>
              <a:srgbClr val="0432FF"/>
            </a:solidFill>
            <a:prstDash val="solid"/>
            <a:round/>
            <a:headEnd type="none" w="sm" len="sm"/>
            <a:tailEnd type="none" w="sm" len="sm"/>
          </a:ln>
        </p:spPr>
      </p:pic>
      <p:grpSp>
        <p:nvGrpSpPr>
          <p:cNvPr id="119" name="Google Shape;119;p4"/>
          <p:cNvGrpSpPr/>
          <p:nvPr/>
        </p:nvGrpSpPr>
        <p:grpSpPr>
          <a:xfrm>
            <a:off x="329504" y="1487231"/>
            <a:ext cx="4152274" cy="1528087"/>
            <a:chOff x="329504" y="1487231"/>
            <a:chExt cx="4152274" cy="1528087"/>
          </a:xfrm>
        </p:grpSpPr>
        <p:grpSp>
          <p:nvGrpSpPr>
            <p:cNvPr id="120" name="Google Shape;120;p4"/>
            <p:cNvGrpSpPr/>
            <p:nvPr/>
          </p:nvGrpSpPr>
          <p:grpSpPr>
            <a:xfrm>
              <a:off x="329504" y="1487231"/>
              <a:ext cx="4116030" cy="1528087"/>
              <a:chOff x="2742215" y="1011954"/>
              <a:chExt cx="4116030" cy="1528087"/>
            </a:xfrm>
          </p:grpSpPr>
          <p:grpSp>
            <p:nvGrpSpPr>
              <p:cNvPr id="121" name="Google Shape;121;p4"/>
              <p:cNvGrpSpPr/>
              <p:nvPr/>
            </p:nvGrpSpPr>
            <p:grpSpPr>
              <a:xfrm>
                <a:off x="2742215" y="1011954"/>
                <a:ext cx="4116030" cy="1528087"/>
                <a:chOff x="4044612" y="1528229"/>
                <a:chExt cx="4116030" cy="1528087"/>
              </a:xfrm>
            </p:grpSpPr>
            <p:grpSp>
              <p:nvGrpSpPr>
                <p:cNvPr id="122" name="Google Shape;122;p4"/>
                <p:cNvGrpSpPr/>
                <p:nvPr/>
              </p:nvGrpSpPr>
              <p:grpSpPr>
                <a:xfrm>
                  <a:off x="4044612" y="1949892"/>
                  <a:ext cx="4116030" cy="1106424"/>
                  <a:chOff x="3930790" y="2483256"/>
                  <a:chExt cx="4116030" cy="1106424"/>
                </a:xfrm>
              </p:grpSpPr>
              <p:sp>
                <p:nvSpPr>
                  <p:cNvPr id="123" name="Google Shape;123;p4"/>
                  <p:cNvSpPr/>
                  <p:nvPr/>
                </p:nvSpPr>
                <p:spPr>
                  <a:xfrm>
                    <a:off x="3930790" y="2483256"/>
                    <a:ext cx="4116030" cy="1106424"/>
                  </a:xfrm>
                  <a:prstGeom prst="rect">
                    <a:avLst/>
                  </a:prstGeom>
                  <a:solidFill>
                    <a:schemeClr val="lt1"/>
                  </a:solidFill>
                  <a:ln w="28575" cap="flat" cmpd="sng">
                    <a:solidFill>
                      <a:srgbClr val="043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4" descr="Bug Fix Icons - Download Free Vector Icons | Noun Project"/>
                  <p:cNvPicPr preferRelativeResize="0"/>
                  <p:nvPr/>
                </p:nvPicPr>
                <p:blipFill rotWithShape="1">
                  <a:blip r:embed="rId7">
                    <a:alphaModFix/>
                  </a:blip>
                  <a:srcRect/>
                  <a:stretch/>
                </p:blipFill>
                <p:spPr>
                  <a:xfrm>
                    <a:off x="4546458" y="2753182"/>
                    <a:ext cx="566573" cy="566573"/>
                  </a:xfrm>
                  <a:prstGeom prst="rect">
                    <a:avLst/>
                  </a:prstGeom>
                  <a:noFill/>
                  <a:ln>
                    <a:noFill/>
                  </a:ln>
                </p:spPr>
              </p:pic>
              <p:pic>
                <p:nvPicPr>
                  <p:cNvPr id="125" name="Google Shape;125;p4" descr="Content management, features, order management, software application,  survey icon - Download on Iconfinder"/>
                  <p:cNvPicPr preferRelativeResize="0"/>
                  <p:nvPr/>
                </p:nvPicPr>
                <p:blipFill rotWithShape="1">
                  <a:blip r:embed="rId8">
                    <a:alphaModFix/>
                  </a:blip>
                  <a:srcRect/>
                  <a:stretch/>
                </p:blipFill>
                <p:spPr>
                  <a:xfrm>
                    <a:off x="3990383" y="2753182"/>
                    <a:ext cx="548831" cy="548831"/>
                  </a:xfrm>
                  <a:prstGeom prst="rect">
                    <a:avLst/>
                  </a:prstGeom>
                  <a:noFill/>
                  <a:ln>
                    <a:noFill/>
                  </a:ln>
                </p:spPr>
              </p:pic>
              <p:pic>
                <p:nvPicPr>
                  <p:cNvPr id="126" name="Google Shape;126;p4" descr="Modernize, refactor, refactoring, refurbish, refurbished, restructure icon  - Download on Iconfinder"/>
                  <p:cNvPicPr preferRelativeResize="0"/>
                  <p:nvPr/>
                </p:nvPicPr>
                <p:blipFill rotWithShape="1">
                  <a:blip r:embed="rId9">
                    <a:alphaModFix/>
                  </a:blip>
                  <a:srcRect/>
                  <a:stretch/>
                </p:blipFill>
                <p:spPr>
                  <a:xfrm rot="5400000">
                    <a:off x="5144607" y="2772638"/>
                    <a:ext cx="566579" cy="566579"/>
                  </a:xfrm>
                  <a:prstGeom prst="rect">
                    <a:avLst/>
                  </a:prstGeom>
                  <a:noFill/>
                  <a:ln>
                    <a:noFill/>
                  </a:ln>
                </p:spPr>
              </p:pic>
            </p:grpSp>
            <p:cxnSp>
              <p:nvCxnSpPr>
                <p:cNvPr id="127" name="Google Shape;127;p4"/>
                <p:cNvCxnSpPr/>
                <p:nvPr/>
              </p:nvCxnSpPr>
              <p:spPr>
                <a:xfrm>
                  <a:off x="6422306" y="1528229"/>
                  <a:ext cx="0" cy="411652"/>
                </a:xfrm>
                <a:prstGeom prst="straightConnector1">
                  <a:avLst/>
                </a:prstGeom>
                <a:noFill/>
                <a:ln w="57150" cap="flat" cmpd="sng">
                  <a:solidFill>
                    <a:srgbClr val="C00000"/>
                  </a:solidFill>
                  <a:prstDash val="solid"/>
                  <a:miter lim="800000"/>
                  <a:headEnd type="none" w="sm" len="sm"/>
                  <a:tailEnd type="triangle" w="med" len="med"/>
                </a:ln>
              </p:spPr>
            </p:cxnSp>
          </p:grpSp>
          <p:pic>
            <p:nvPicPr>
              <p:cNvPr id="128" name="Google Shape;128;p4" descr="Optimization - Free business and finance icons"/>
              <p:cNvPicPr preferRelativeResize="0"/>
              <p:nvPr/>
            </p:nvPicPr>
            <p:blipFill rotWithShape="1">
              <a:blip r:embed="rId10">
                <a:alphaModFix/>
              </a:blip>
              <a:srcRect/>
              <a:stretch/>
            </p:blipFill>
            <p:spPr>
              <a:xfrm>
                <a:off x="4481983" y="1692513"/>
                <a:ext cx="701024" cy="645998"/>
              </a:xfrm>
              <a:prstGeom prst="rect">
                <a:avLst/>
              </a:prstGeom>
              <a:noFill/>
              <a:ln>
                <a:noFill/>
              </a:ln>
            </p:spPr>
          </p:pic>
          <p:grpSp>
            <p:nvGrpSpPr>
              <p:cNvPr id="129" name="Google Shape;129;p4"/>
              <p:cNvGrpSpPr/>
              <p:nvPr/>
            </p:nvGrpSpPr>
            <p:grpSpPr>
              <a:xfrm>
                <a:off x="5195883" y="1653606"/>
                <a:ext cx="885218" cy="787938"/>
                <a:chOff x="2401557" y="2921334"/>
                <a:chExt cx="1332688" cy="1369115"/>
              </a:xfrm>
            </p:grpSpPr>
            <p:grpSp>
              <p:nvGrpSpPr>
                <p:cNvPr id="130" name="Google Shape;130;p4"/>
                <p:cNvGrpSpPr/>
                <p:nvPr/>
              </p:nvGrpSpPr>
              <p:grpSpPr>
                <a:xfrm>
                  <a:off x="2401557" y="2921334"/>
                  <a:ext cx="1332688" cy="756855"/>
                  <a:chOff x="2401557" y="2921334"/>
                  <a:chExt cx="1332688" cy="756855"/>
                </a:xfrm>
              </p:grpSpPr>
              <p:sp>
                <p:nvSpPr>
                  <p:cNvPr id="131" name="Google Shape;131;p4"/>
                  <p:cNvSpPr/>
                  <p:nvPr/>
                </p:nvSpPr>
                <p:spPr>
                  <a:xfrm>
                    <a:off x="2401557" y="2969970"/>
                    <a:ext cx="194553" cy="214011"/>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2883076" y="2921334"/>
                    <a:ext cx="282102" cy="262648"/>
                  </a:xfrm>
                  <a:prstGeom prst="pentagon">
                    <a:avLst>
                      <a:gd name="hf" fmla="val 105146"/>
                      <a:gd name="vf" fmla="val 110557"/>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a:endCxn id="132" idx="3"/>
                  </p:cNvCxnSpPr>
                  <p:nvPr/>
                </p:nvCxnSpPr>
                <p:spPr>
                  <a:xfrm rot="10800000" flipH="1">
                    <a:off x="3021727" y="3183982"/>
                    <a:ext cx="2400" cy="457200"/>
                  </a:xfrm>
                  <a:prstGeom prst="straightConnector1">
                    <a:avLst/>
                  </a:prstGeom>
                  <a:noFill/>
                  <a:ln w="28575" cap="flat" cmpd="sng">
                    <a:solidFill>
                      <a:schemeClr val="dk1"/>
                    </a:solidFill>
                    <a:prstDash val="solid"/>
                    <a:miter lim="800000"/>
                    <a:headEnd type="none" w="sm" len="sm"/>
                    <a:tailEnd type="triangle" w="med" len="med"/>
                  </a:ln>
                </p:spPr>
              </p:cxnSp>
              <p:cxnSp>
                <p:nvCxnSpPr>
                  <p:cNvPr id="134" name="Google Shape;134;p4"/>
                  <p:cNvCxnSpPr>
                    <a:endCxn id="131" idx="2"/>
                  </p:cNvCxnSpPr>
                  <p:nvPr/>
                </p:nvCxnSpPr>
                <p:spPr>
                  <a:xfrm rot="10800000">
                    <a:off x="2498834" y="3183981"/>
                    <a:ext cx="364200" cy="494100"/>
                  </a:xfrm>
                  <a:prstGeom prst="straightConnector1">
                    <a:avLst/>
                  </a:prstGeom>
                  <a:noFill/>
                  <a:ln w="28575" cap="flat" cmpd="sng">
                    <a:solidFill>
                      <a:schemeClr val="dk1"/>
                    </a:solidFill>
                    <a:prstDash val="solid"/>
                    <a:miter lim="800000"/>
                    <a:headEnd type="none" w="sm" len="sm"/>
                    <a:tailEnd type="triangle" w="med" len="med"/>
                  </a:ln>
                </p:spPr>
              </p:cxnSp>
              <p:sp>
                <p:nvSpPr>
                  <p:cNvPr id="135" name="Google Shape;135;p4"/>
                  <p:cNvSpPr/>
                  <p:nvPr/>
                </p:nvSpPr>
                <p:spPr>
                  <a:xfrm>
                    <a:off x="3452143" y="2921334"/>
                    <a:ext cx="282102" cy="248055"/>
                  </a:xfrm>
                  <a:prstGeom prst="triangle">
                    <a:avLst>
                      <a:gd name="adj"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4"/>
                  <p:cNvCxnSpPr>
                    <a:endCxn id="135" idx="3"/>
                  </p:cNvCxnSpPr>
                  <p:nvPr/>
                </p:nvCxnSpPr>
                <p:spPr>
                  <a:xfrm rot="10800000" flipH="1">
                    <a:off x="3189694" y="3169389"/>
                    <a:ext cx="403500" cy="508800"/>
                  </a:xfrm>
                  <a:prstGeom prst="straightConnector1">
                    <a:avLst/>
                  </a:prstGeom>
                  <a:noFill/>
                  <a:ln w="28575" cap="flat" cmpd="sng">
                    <a:solidFill>
                      <a:schemeClr val="dk1"/>
                    </a:solidFill>
                    <a:prstDash val="solid"/>
                    <a:miter lim="800000"/>
                    <a:headEnd type="none" w="sm" len="sm"/>
                    <a:tailEnd type="triangle" w="med" len="med"/>
                  </a:ln>
                </p:spPr>
              </p:cxnSp>
            </p:grpSp>
            <p:pic>
              <p:nvPicPr>
                <p:cNvPr id="137" name="Google Shape;137;p4" descr="Software upgrade icon Images, Stock Photos &amp; Vectors | Shutterstock"/>
                <p:cNvPicPr preferRelativeResize="0"/>
                <p:nvPr/>
              </p:nvPicPr>
              <p:blipFill rotWithShape="1">
                <a:blip r:embed="rId11">
                  <a:alphaModFix/>
                </a:blip>
                <a:srcRect l="27292" t="18951" r="27180" b="26661"/>
                <a:stretch/>
              </p:blipFill>
              <p:spPr>
                <a:xfrm>
                  <a:off x="2754727" y="3610124"/>
                  <a:ext cx="528831" cy="680325"/>
                </a:xfrm>
                <a:prstGeom prst="rect">
                  <a:avLst/>
                </a:prstGeom>
                <a:noFill/>
                <a:ln>
                  <a:noFill/>
                </a:ln>
              </p:spPr>
            </p:pic>
          </p:grpSp>
        </p:grpSp>
        <p:pic>
          <p:nvPicPr>
            <p:cNvPr id="138" name="Google Shape;138;p4" descr="Definition of a test case – Bartek Rohard Warszawski"/>
            <p:cNvPicPr preferRelativeResize="0"/>
            <p:nvPr/>
          </p:nvPicPr>
          <p:blipFill rotWithShape="1">
            <a:blip r:embed="rId12">
              <a:alphaModFix/>
            </a:blip>
            <a:srcRect/>
            <a:stretch/>
          </p:blipFill>
          <p:spPr>
            <a:xfrm rot="-916863">
              <a:off x="3668670" y="2089823"/>
              <a:ext cx="717889" cy="818884"/>
            </a:xfrm>
            <a:prstGeom prst="rect">
              <a:avLst/>
            </a:prstGeom>
            <a:noFill/>
            <a:ln>
              <a:noFill/>
            </a:ln>
          </p:spPr>
        </p:pic>
      </p:grpSp>
      <p:sp>
        <p:nvSpPr>
          <p:cNvPr id="139" name="Google Shape;139;p4"/>
          <p:cNvSpPr txBox="1"/>
          <p:nvPr/>
        </p:nvSpPr>
        <p:spPr>
          <a:xfrm>
            <a:off x="7346608" y="1559186"/>
            <a:ext cx="2129190"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4"/>
          <p:cNvGrpSpPr/>
          <p:nvPr/>
        </p:nvGrpSpPr>
        <p:grpSpPr>
          <a:xfrm>
            <a:off x="4566712" y="1391606"/>
            <a:ext cx="2677051" cy="2988585"/>
            <a:chOff x="4566712" y="1391606"/>
            <a:chExt cx="2677051" cy="2988585"/>
          </a:xfrm>
        </p:grpSpPr>
        <p:grpSp>
          <p:nvGrpSpPr>
            <p:cNvPr id="141" name="Google Shape;141;p4"/>
            <p:cNvGrpSpPr/>
            <p:nvPr/>
          </p:nvGrpSpPr>
          <p:grpSpPr>
            <a:xfrm>
              <a:off x="4566712" y="2813788"/>
              <a:ext cx="2677051" cy="1566403"/>
              <a:chOff x="5499933" y="2396092"/>
              <a:chExt cx="2677051" cy="1566403"/>
            </a:xfrm>
          </p:grpSpPr>
          <p:pic>
            <p:nvPicPr>
              <p:cNvPr id="142" name="Google Shape;142;p4"/>
              <p:cNvPicPr preferRelativeResize="0"/>
              <p:nvPr/>
            </p:nvPicPr>
            <p:blipFill rotWithShape="1">
              <a:blip r:embed="rId6">
                <a:alphaModFix/>
              </a:blip>
              <a:srcRect r="11735" b="49994"/>
              <a:stretch/>
            </p:blipFill>
            <p:spPr>
              <a:xfrm>
                <a:off x="5499933" y="2396092"/>
                <a:ext cx="2677051" cy="1566403"/>
              </a:xfrm>
              <a:prstGeom prst="rect">
                <a:avLst/>
              </a:prstGeom>
              <a:noFill/>
              <a:ln w="28575" cap="flat" cmpd="sng">
                <a:solidFill>
                  <a:srgbClr val="0432FF"/>
                </a:solidFill>
                <a:prstDash val="solid"/>
                <a:round/>
                <a:headEnd type="none" w="sm" len="sm"/>
                <a:tailEnd type="none" w="sm" len="sm"/>
              </a:ln>
            </p:spPr>
          </p:pic>
          <p:sp>
            <p:nvSpPr>
              <p:cNvPr id="143" name="Google Shape;143;p4"/>
              <p:cNvSpPr txBox="1"/>
              <p:nvPr/>
            </p:nvSpPr>
            <p:spPr>
              <a:xfrm>
                <a:off x="7188736" y="3294471"/>
                <a:ext cx="651754" cy="369332"/>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1.7k</a:t>
                </a:r>
                <a:endParaRPr/>
              </a:p>
            </p:txBody>
          </p:sp>
        </p:grpSp>
        <p:cxnSp>
          <p:nvCxnSpPr>
            <p:cNvPr id="144" name="Google Shape;144;p4"/>
            <p:cNvCxnSpPr/>
            <p:nvPr/>
          </p:nvCxnSpPr>
          <p:spPr>
            <a:xfrm>
              <a:off x="5818556" y="1399030"/>
              <a:ext cx="0" cy="1414758"/>
            </a:xfrm>
            <a:prstGeom prst="straightConnector1">
              <a:avLst/>
            </a:prstGeom>
            <a:noFill/>
            <a:ln w="57150" cap="flat" cmpd="sng">
              <a:solidFill>
                <a:srgbClr val="C00000"/>
              </a:solidFill>
              <a:prstDash val="solid"/>
              <a:miter lim="800000"/>
              <a:headEnd type="none" w="sm" len="sm"/>
              <a:tailEnd type="none" w="sm" len="sm"/>
            </a:ln>
          </p:spPr>
        </p:cxnSp>
        <p:cxnSp>
          <p:nvCxnSpPr>
            <p:cNvPr id="145" name="Google Shape;145;p4"/>
            <p:cNvCxnSpPr/>
            <p:nvPr/>
          </p:nvCxnSpPr>
          <p:spPr>
            <a:xfrm rot="10800000">
              <a:off x="4833105" y="1391606"/>
              <a:ext cx="1003491" cy="0"/>
            </a:xfrm>
            <a:prstGeom prst="straightConnector1">
              <a:avLst/>
            </a:prstGeom>
            <a:noFill/>
            <a:ln w="57150" cap="flat" cmpd="sng">
              <a:solidFill>
                <a:srgbClr val="C00000"/>
              </a:solidFill>
              <a:prstDash val="solid"/>
              <a:miter lim="800000"/>
              <a:headEnd type="none" w="sm" len="sm"/>
              <a:tailEnd type="triangle" w="med" len="med"/>
            </a:ln>
          </p:spPr>
        </p:cxnSp>
      </p:grpSp>
      <p:pic>
        <p:nvPicPr>
          <p:cNvPr id="146" name="Google Shape;146;p4"/>
          <p:cNvPicPr preferRelativeResize="0"/>
          <p:nvPr/>
        </p:nvPicPr>
        <p:blipFill rotWithShape="1">
          <a:blip r:embed="rId13">
            <a:alphaModFix/>
          </a:blip>
          <a:srcRect/>
          <a:stretch/>
        </p:blipFill>
        <p:spPr>
          <a:xfrm>
            <a:off x="1280535" y="869628"/>
            <a:ext cx="1463837" cy="536053"/>
          </a:xfrm>
          <a:prstGeom prst="rect">
            <a:avLst/>
          </a:prstGeom>
          <a:noFill/>
          <a:ln>
            <a:noFill/>
          </a:ln>
        </p:spPr>
      </p:pic>
      <p:sp>
        <p:nvSpPr>
          <p:cNvPr id="147" name="Google Shape;147;p4"/>
          <p:cNvSpPr txBox="1"/>
          <p:nvPr/>
        </p:nvSpPr>
        <p:spPr>
          <a:xfrm>
            <a:off x="1400784" y="936768"/>
            <a:ext cx="3432322" cy="521208"/>
          </a:xfrm>
          <a:prstGeom prst="rect">
            <a:avLst/>
          </a:prstGeom>
          <a:noFill/>
          <a:ln w="28575" cap="flat" cmpd="sng">
            <a:solidFill>
              <a:srgbClr val="0432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txBox="1"/>
          <p:nvPr/>
        </p:nvSpPr>
        <p:spPr>
          <a:xfrm>
            <a:off x="8763000" y="65087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b="0" u="none">
                <a:solidFill>
                  <a:srgbClr val="888888"/>
                </a:solidFill>
                <a:latin typeface="Calibri"/>
                <a:ea typeface="Calibri"/>
                <a:cs typeface="Calibri"/>
                <a:sym typeface="Calibri"/>
              </a:rPr>
              <a:t>9</a:t>
            </a:fld>
            <a:endParaRPr sz="1200" b="0" u="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23096</TotalTime>
  <Words>2748</Words>
  <Application>Microsoft Macintosh PowerPoint</Application>
  <PresentationFormat>Widescreen</PresentationFormat>
  <Paragraphs>309</Paragraphs>
  <Slides>29</Slides>
  <Notes>27</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Calibri</vt:lpstr>
      <vt:lpstr>Calibri Light</vt:lpstr>
      <vt:lpstr>Cooper Black</vt:lpstr>
      <vt:lpstr>docs-Roboto</vt:lpstr>
      <vt:lpstr>Google Sans</vt:lpstr>
      <vt:lpstr>Helvetica</vt:lpstr>
      <vt:lpstr>Open Sans</vt:lpstr>
      <vt:lpstr>OpenSans</vt:lpstr>
      <vt:lpstr>Source Sans Pro</vt:lpstr>
      <vt:lpstr>Titillium Web</vt:lpstr>
      <vt:lpstr>Office Theme</vt:lpstr>
      <vt:lpstr>Software Product Design and Development I</vt:lpstr>
      <vt:lpstr>PowerPoint Presentation</vt:lpstr>
      <vt:lpstr>Administration</vt:lpstr>
      <vt:lpstr>PowerPoint Presentation</vt:lpstr>
      <vt:lpstr>PowerPoint Presentation</vt:lpstr>
      <vt:lpstr>PowerPoint Presentation</vt:lpstr>
      <vt:lpstr>Minimum Viable product (MVP)</vt:lpstr>
      <vt:lpstr>Minimum Viable product (MVP) </vt:lpstr>
      <vt:lpstr>PowerPoint Presentation</vt:lpstr>
      <vt:lpstr>PowerPoint Presentation</vt:lpstr>
      <vt:lpstr>PowerPoint Presentation</vt:lpstr>
      <vt:lpstr>What is social coding?</vt:lpstr>
      <vt:lpstr>What problem is social coding solving?</vt:lpstr>
      <vt:lpstr>Social coding solution</vt:lpstr>
      <vt:lpstr>Git-Github repository guidelines</vt:lpstr>
      <vt:lpstr>Git-Github feature branch workflow</vt:lpstr>
      <vt:lpstr>A simple Code Review Workflow</vt:lpstr>
      <vt:lpstr>PowerPoint Presentation</vt:lpstr>
      <vt:lpstr>Issue Tracker - GitHub</vt:lpstr>
      <vt:lpstr>Testing</vt:lpstr>
      <vt:lpstr>Importance of test coverage</vt:lpstr>
      <vt:lpstr>Basic TDD workflow</vt:lpstr>
      <vt:lpstr>CI/CD pipeline</vt:lpstr>
      <vt:lpstr>Using Generative AI to perform specific SDLC activities</vt:lpstr>
      <vt:lpstr>PowerPoint Presentation</vt:lpstr>
      <vt:lpstr>PowerPoint Presentation</vt:lpstr>
      <vt:lpstr>What SE Tasks have been addressed to date using LLM4SE</vt:lpstr>
      <vt:lpstr>Assessment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Businge</dc:creator>
  <cp:lastModifiedBy>John Businge</cp:lastModifiedBy>
  <cp:revision>43</cp:revision>
  <dcterms:created xsi:type="dcterms:W3CDTF">2023-08-10T00:04:12Z</dcterms:created>
  <dcterms:modified xsi:type="dcterms:W3CDTF">2025-01-21T18:24:24Z</dcterms:modified>
</cp:coreProperties>
</file>